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727" r:id="rId3"/>
    <p:sldMasterId id="2147483779" r:id="rId4"/>
  </p:sldMasterIdLst>
  <p:notesMasterIdLst>
    <p:notesMasterId r:id="rId118"/>
  </p:notesMasterIdLst>
  <p:sldIdLst>
    <p:sldId id="825" r:id="rId5"/>
    <p:sldId id="823" r:id="rId6"/>
    <p:sldId id="821" r:id="rId7"/>
    <p:sldId id="834" r:id="rId8"/>
    <p:sldId id="833" r:id="rId9"/>
    <p:sldId id="869" r:id="rId10"/>
    <p:sldId id="673" r:id="rId11"/>
    <p:sldId id="707" r:id="rId12"/>
    <p:sldId id="847" r:id="rId13"/>
    <p:sldId id="835" r:id="rId14"/>
    <p:sldId id="712" r:id="rId15"/>
    <p:sldId id="836" r:id="rId16"/>
    <p:sldId id="848" r:id="rId17"/>
    <p:sldId id="842" r:id="rId18"/>
    <p:sldId id="843" r:id="rId19"/>
    <p:sldId id="844" r:id="rId20"/>
    <p:sldId id="845" r:id="rId21"/>
    <p:sldId id="840" r:id="rId22"/>
    <p:sldId id="846" r:id="rId23"/>
    <p:sldId id="876" r:id="rId24"/>
    <p:sldId id="813" r:id="rId25"/>
    <p:sldId id="856" r:id="rId26"/>
    <p:sldId id="266" r:id="rId27"/>
    <p:sldId id="877" r:id="rId28"/>
    <p:sldId id="837" r:id="rId29"/>
    <p:sldId id="838" r:id="rId30"/>
    <p:sldId id="839" r:id="rId31"/>
    <p:sldId id="854" r:id="rId32"/>
    <p:sldId id="875" r:id="rId33"/>
    <p:sldId id="831" r:id="rId34"/>
    <p:sldId id="849" r:id="rId35"/>
    <p:sldId id="801" r:id="rId36"/>
    <p:sldId id="860" r:id="rId37"/>
    <p:sldId id="861" r:id="rId38"/>
    <p:sldId id="819" r:id="rId39"/>
    <p:sldId id="868"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880"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858" r:id="rId66"/>
    <p:sldId id="862" r:id="rId67"/>
    <p:sldId id="883" r:id="rId68"/>
    <p:sldId id="884" r:id="rId69"/>
    <p:sldId id="885" r:id="rId70"/>
    <p:sldId id="863" r:id="rId71"/>
    <p:sldId id="865" r:id="rId72"/>
    <p:sldId id="864" r:id="rId73"/>
    <p:sldId id="886" r:id="rId74"/>
    <p:sldId id="878" r:id="rId75"/>
    <p:sldId id="873" r:id="rId76"/>
    <p:sldId id="879" r:id="rId77"/>
    <p:sldId id="867" r:id="rId78"/>
    <p:sldId id="866" r:id="rId79"/>
    <p:sldId id="887" r:id="rId80"/>
    <p:sldId id="870" r:id="rId81"/>
    <p:sldId id="302" r:id="rId82"/>
    <p:sldId id="343" r:id="rId83"/>
    <p:sldId id="344" r:id="rId84"/>
    <p:sldId id="330" r:id="rId85"/>
    <p:sldId id="331" r:id="rId86"/>
    <p:sldId id="332" r:id="rId87"/>
    <p:sldId id="333" r:id="rId88"/>
    <p:sldId id="334" r:id="rId89"/>
    <p:sldId id="335" r:id="rId90"/>
    <p:sldId id="881" r:id="rId91"/>
    <p:sldId id="336" r:id="rId92"/>
    <p:sldId id="882" r:id="rId93"/>
    <p:sldId id="337" r:id="rId94"/>
    <p:sldId id="338" r:id="rId95"/>
    <p:sldId id="339" r:id="rId96"/>
    <p:sldId id="340" r:id="rId97"/>
    <p:sldId id="341" r:id="rId98"/>
    <p:sldId id="342" r:id="rId99"/>
    <p:sldId id="744" r:id="rId100"/>
    <p:sldId id="710" r:id="rId101"/>
    <p:sldId id="743" r:id="rId102"/>
    <p:sldId id="746" r:id="rId103"/>
    <p:sldId id="747" r:id="rId104"/>
    <p:sldId id="600" r:id="rId105"/>
    <p:sldId id="671" r:id="rId106"/>
    <p:sldId id="755" r:id="rId107"/>
    <p:sldId id="602" r:id="rId108"/>
    <p:sldId id="644" r:id="rId109"/>
    <p:sldId id="606" r:id="rId110"/>
    <p:sldId id="645" r:id="rId111"/>
    <p:sldId id="647" r:id="rId112"/>
    <p:sldId id="750" r:id="rId113"/>
    <p:sldId id="748" r:id="rId114"/>
    <p:sldId id="649" r:id="rId115"/>
    <p:sldId id="608" r:id="rId116"/>
    <p:sldId id="677" r:id="rId117"/>
  </p:sldIdLst>
  <p:sldSz cx="12192000" cy="6858000"/>
  <p:notesSz cx="6858000" cy="9144000"/>
  <p:embeddedFontLst>
    <p:embeddedFont>
      <p:font typeface="Helvetica Neue" panose="020B0604020202020204" charset="0"/>
      <p:regular r:id="rId119"/>
      <p:bold r:id="rId120"/>
      <p:italic r:id="rId121"/>
      <p:boldItalic r:id="rId122"/>
    </p:embeddedFont>
    <p:embeddedFont>
      <p:font typeface="Open Sans" panose="020B0606030504020204" pitchFamily="34" charset="0"/>
      <p:regular r:id="rId123"/>
      <p:bold r:id="rId124"/>
      <p:italic r:id="rId125"/>
      <p:boldItalic r:id="rId126"/>
    </p:embeddedFont>
    <p:embeddedFont>
      <p:font typeface="Rockwell" panose="02060603020205020403" pitchFamily="18" charset="0"/>
      <p:regular r:id="rId127"/>
      <p:bold r:id="rId128"/>
      <p:italic r:id="rId129"/>
      <p:boldItalic r:id="rId130"/>
    </p:embeddedFont>
    <p:embeddedFont>
      <p:font typeface="Segoe UI Emoji" panose="020B0502040204020203" pitchFamily="34" charset="0"/>
      <p:regular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2" roundtripDataSignature="AMtx7mgFLXZ+x+4op9H8UQm85ilqvk8l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028348-D2DB-46B2-8A34-747E03AE92D3}">
  <a:tblStyle styleId="{01028348-D2DB-46B2-8A34-747E03AE92D3}"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p:restoredTop sz="94801"/>
  </p:normalViewPr>
  <p:slideViewPr>
    <p:cSldViewPr snapToGrid="0">
      <p:cViewPr varScale="1">
        <p:scale>
          <a:sx n="64" d="100"/>
          <a:sy n="64" d="100"/>
        </p:scale>
        <p:origin x="648" y="78"/>
      </p:cViewPr>
      <p:guideLst>
        <p:guide orient="horz" pos="2183"/>
        <p:guide pos="3840"/>
      </p:guideLst>
    </p:cSldViewPr>
  </p:slideViewPr>
  <p:notesTextViewPr>
    <p:cViewPr>
      <p:scale>
        <a:sx n="1" d="1"/>
        <a:sy n="1" d="1"/>
      </p:scale>
      <p:origin x="0" y="0"/>
    </p:cViewPr>
  </p:notesTextViewPr>
  <p:sorterViewPr>
    <p:cViewPr>
      <p:scale>
        <a:sx n="1" d="1"/>
        <a:sy n="1" d="1"/>
      </p:scale>
      <p:origin x="0" y="-114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5.fntdata"/><Relationship Id="rId128" Type="http://schemas.openxmlformats.org/officeDocument/2006/relationships/font" Target="fonts/font10.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font" Target="fonts/font1.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12.fntdata"/><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2.fntdata"/><Relationship Id="rId125"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3.fntdata"/><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3.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customschemas.google.com/relationships/presentationmetadata" Target="meta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NUL HAKIM BIN FIZAL SABILLAH 3221292" userId="826e8b11-219a-4809-9aa2-cd8bdfe16517" providerId="ADAL" clId="{46A1DB51-FD43-4B06-9BF9-59232DF64482}"/>
    <pc:docChg chg="modSld">
      <pc:chgData name="AINUL HAKIM BIN FIZAL SABILLAH 3221292" userId="826e8b11-219a-4809-9aa2-cd8bdfe16517" providerId="ADAL" clId="{46A1DB51-FD43-4B06-9BF9-59232DF64482}" dt="2024-08-01T04:45:05.761" v="15" actId="20577"/>
      <pc:docMkLst>
        <pc:docMk/>
      </pc:docMkLst>
      <pc:sldChg chg="modSp mod">
        <pc:chgData name="AINUL HAKIM BIN FIZAL SABILLAH 3221292" userId="826e8b11-219a-4809-9aa2-cd8bdfe16517" providerId="ADAL" clId="{46A1DB51-FD43-4B06-9BF9-59232DF64482}" dt="2024-08-01T04:45:05.761" v="15" actId="20577"/>
        <pc:sldMkLst>
          <pc:docMk/>
          <pc:sldMk cId="3674140094" sldId="831"/>
        </pc:sldMkLst>
        <pc:spChg chg="mod">
          <ac:chgData name="AINUL HAKIM BIN FIZAL SABILLAH 3221292" userId="826e8b11-219a-4809-9aa2-cd8bdfe16517" providerId="ADAL" clId="{46A1DB51-FD43-4B06-9BF9-59232DF64482}" dt="2024-08-01T04:45:05.761" v="15" actId="20577"/>
          <ac:spMkLst>
            <pc:docMk/>
            <pc:sldMk cId="3674140094" sldId="831"/>
            <ac:spMk id="6" creationId="{0F50D17B-2DEA-5508-CA41-A669F02BECF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453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0298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88651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98018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4" name="Google Shape;87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09607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94869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9950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1107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 name="Google Shape;91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8905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08241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4797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617927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59277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86929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 name="Google Shape;95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10946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2071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190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74250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 name="Google Shape;95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9932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538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92859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41283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11650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80567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24722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34968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 name="Google Shape;95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66500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7" name="Google Shape;967;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59678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1810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2" name="Google Shape;99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2848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66625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Keyword is standalone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AB5F6-F707-4135-862C-AAFC02ECB542}"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312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Analogy with human sense: touch, smell, taste, hearing, sight. Send signal to brain to perceive (tafsir)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AB5F6-F707-4135-862C-AAFC02ECB542}"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288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3877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Arduino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AB5F6-F707-4135-862C-AAFC02ECB542}"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578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683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25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93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26172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07895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9"/>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49" descr="A screenshot of a cell phon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105"/>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6" name="Google Shape;116;p105"/>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7" name="Google Shape;117;p105"/>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8" name="Google Shape;118;p105"/>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05"/>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05"/>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106"/>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3" name="Google Shape;123;p106"/>
          <p:cNvSpPr txBox="1">
            <a:spLocks noGrp="1"/>
          </p:cNvSpPr>
          <p:nvPr>
            <p:ph type="body" idx="1"/>
          </p:nvPr>
        </p:nvSpPr>
        <p:spPr>
          <a:xfrm>
            <a:off x="609600" y="1535113"/>
            <a:ext cx="5386917"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4" name="Google Shape;124;p10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5" name="Google Shape;125;p106"/>
          <p:cNvSpPr txBox="1">
            <a:spLocks noGrp="1"/>
          </p:cNvSpPr>
          <p:nvPr>
            <p:ph type="body" idx="3"/>
          </p:nvPr>
        </p:nvSpPr>
        <p:spPr>
          <a:xfrm>
            <a:off x="6193369" y="1535113"/>
            <a:ext cx="5389033"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6" name="Google Shape;126;p106"/>
          <p:cNvSpPr txBox="1">
            <a:spLocks noGrp="1"/>
          </p:cNvSpPr>
          <p:nvPr>
            <p:ph type="body" idx="4"/>
          </p:nvPr>
        </p:nvSpPr>
        <p:spPr>
          <a:xfrm>
            <a:off x="6193369"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7" name="Google Shape;127;p106"/>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06"/>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06"/>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9"/>
        <p:cNvGrpSpPr/>
        <p:nvPr/>
      </p:nvGrpSpPr>
      <p:grpSpPr>
        <a:xfrm>
          <a:off x="0" y="0"/>
          <a:ext cx="0" cy="0"/>
          <a:chOff x="0" y="0"/>
          <a:chExt cx="0" cy="0"/>
        </a:xfrm>
      </p:grpSpPr>
      <p:sp>
        <p:nvSpPr>
          <p:cNvPr id="140" name="Google Shape;140;p109"/>
          <p:cNvSpPr txBox="1">
            <a:spLocks noGrp="1"/>
          </p:cNvSpPr>
          <p:nvPr>
            <p:ph type="title"/>
          </p:nvPr>
        </p:nvSpPr>
        <p:spPr>
          <a:xfrm>
            <a:off x="609602" y="273049"/>
            <a:ext cx="4011084" cy="116205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1" name="Google Shape;141;p109"/>
          <p:cNvSpPr txBox="1">
            <a:spLocks noGrp="1"/>
          </p:cNvSpPr>
          <p:nvPr>
            <p:ph type="body" idx="1"/>
          </p:nvPr>
        </p:nvSpPr>
        <p:spPr>
          <a:xfrm>
            <a:off x="4766733" y="273052"/>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42" name="Google Shape;142;p109"/>
          <p:cNvSpPr txBox="1">
            <a:spLocks noGrp="1"/>
          </p:cNvSpPr>
          <p:nvPr>
            <p:ph type="body" idx="2"/>
          </p:nvPr>
        </p:nvSpPr>
        <p:spPr>
          <a:xfrm>
            <a:off x="609602" y="1435102"/>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3" name="Google Shape;143;p109"/>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09"/>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09"/>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6"/>
        <p:cNvGrpSpPr/>
        <p:nvPr/>
      </p:nvGrpSpPr>
      <p:grpSpPr>
        <a:xfrm>
          <a:off x="0" y="0"/>
          <a:ext cx="0" cy="0"/>
          <a:chOff x="0" y="0"/>
          <a:chExt cx="0" cy="0"/>
        </a:xfrm>
      </p:grpSpPr>
      <p:sp>
        <p:nvSpPr>
          <p:cNvPr id="147" name="Google Shape;147;p110"/>
          <p:cNvSpPr txBox="1">
            <a:spLocks noGrp="1"/>
          </p:cNvSpPr>
          <p:nvPr>
            <p:ph type="title"/>
          </p:nvPr>
        </p:nvSpPr>
        <p:spPr>
          <a:xfrm>
            <a:off x="2389717" y="4800600"/>
            <a:ext cx="7315200" cy="56673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8" name="Google Shape;148;p110"/>
          <p:cNvSpPr>
            <a:spLocks noGrp="1"/>
          </p:cNvSpPr>
          <p:nvPr>
            <p:ph type="pic" idx="2"/>
          </p:nvPr>
        </p:nvSpPr>
        <p:spPr>
          <a:xfrm>
            <a:off x="2389717" y="612775"/>
            <a:ext cx="7315200" cy="4114800"/>
          </a:xfrm>
          <a:prstGeom prst="rect">
            <a:avLst/>
          </a:prstGeom>
          <a:noFill/>
          <a:ln>
            <a:noFill/>
          </a:ln>
        </p:spPr>
      </p:sp>
      <p:sp>
        <p:nvSpPr>
          <p:cNvPr id="149" name="Google Shape;149;p110"/>
          <p:cNvSpPr txBox="1">
            <a:spLocks noGrp="1"/>
          </p:cNvSpPr>
          <p:nvPr>
            <p:ph type="body" idx="1"/>
          </p:nvPr>
        </p:nvSpPr>
        <p:spPr>
          <a:xfrm>
            <a:off x="2389717" y="5367338"/>
            <a:ext cx="7315200" cy="8048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0" name="Google Shape;150;p110"/>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10"/>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10"/>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111"/>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5" name="Google Shape;155;p111"/>
          <p:cNvSpPr txBox="1">
            <a:spLocks noGrp="1"/>
          </p:cNvSpPr>
          <p:nvPr>
            <p:ph type="body" idx="1"/>
          </p:nvPr>
        </p:nvSpPr>
        <p:spPr>
          <a:xfrm rot="5400000">
            <a:off x="3560764" y="-1744660"/>
            <a:ext cx="5070472"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6" name="Google Shape;156;p111"/>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11"/>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11"/>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112"/>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1" name="Google Shape;161;p112"/>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112"/>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12"/>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12"/>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0"/>
        <p:cNvGrpSpPr/>
        <p:nvPr/>
      </p:nvGrpSpPr>
      <p:grpSpPr>
        <a:xfrm>
          <a:off x="0" y="0"/>
          <a:ext cx="0" cy="0"/>
          <a:chOff x="0" y="0"/>
          <a:chExt cx="0" cy="0"/>
        </a:xfrm>
      </p:grpSpPr>
      <p:sp>
        <p:nvSpPr>
          <p:cNvPr id="131" name="Google Shape;131;p107"/>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2" name="Google Shape;132;p107"/>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98989"/>
              </a:solidFill>
              <a:effectLst/>
              <a:uLnTx/>
              <a:uFillTx/>
              <a:latin typeface="Calibri"/>
              <a:cs typeface="Calibri"/>
              <a:sym typeface="Calibri"/>
            </a:endParaRPr>
          </a:p>
        </p:txBody>
      </p:sp>
      <p:sp>
        <p:nvSpPr>
          <p:cNvPr id="133" name="Google Shape;133;p107"/>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34" name="Google Shape;134;p107"/>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989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98989"/>
              </a:solidFill>
              <a:effectLst/>
              <a:uLnTx/>
              <a:uFillTx/>
              <a:latin typeface="Calibri"/>
              <a:cs typeface="Calibri"/>
              <a:sym typeface="Calibri"/>
            </a:endParaRPr>
          </a:p>
        </p:txBody>
      </p:sp>
    </p:spTree>
    <p:extLst>
      <p:ext uri="{BB962C8B-B14F-4D97-AF65-F5344CB8AC3E}">
        <p14:creationId xmlns:p14="http://schemas.microsoft.com/office/powerpoint/2010/main" val="4136759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108"/>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98989"/>
              </a:solidFill>
              <a:effectLst/>
              <a:uLnTx/>
              <a:uFillTx/>
              <a:latin typeface="Calibri"/>
              <a:cs typeface="Calibri"/>
              <a:sym typeface="Calibri"/>
            </a:endParaRPr>
          </a:p>
        </p:txBody>
      </p:sp>
      <p:sp>
        <p:nvSpPr>
          <p:cNvPr id="137" name="Google Shape;137;p108"/>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38" name="Google Shape;138;p108"/>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a:solidFill>
                  <a:srgbClr val="898989"/>
                </a:solidFill>
                <a:latin typeface="Calibri"/>
                <a:ea typeface="Calibri"/>
                <a:cs typeface="Calibri"/>
                <a:sym typeface="Calibri"/>
              </a:defRPr>
            </a:lvl1pPr>
            <a:lvl2pPr marL="0" marR="0" lvl="1" indent="0" algn="l">
              <a:spcBef>
                <a:spcPts val="0"/>
              </a:spcBef>
              <a:buNone/>
              <a:defRPr sz="1200">
                <a:solidFill>
                  <a:srgbClr val="898989"/>
                </a:solidFill>
                <a:latin typeface="Calibri"/>
                <a:ea typeface="Calibri"/>
                <a:cs typeface="Calibri"/>
                <a:sym typeface="Calibri"/>
              </a:defRPr>
            </a:lvl2pPr>
            <a:lvl3pPr marL="0" marR="0" lvl="2" indent="0" algn="l">
              <a:spcBef>
                <a:spcPts val="0"/>
              </a:spcBef>
              <a:buNone/>
              <a:defRPr sz="1200">
                <a:solidFill>
                  <a:srgbClr val="898989"/>
                </a:solidFill>
                <a:latin typeface="Calibri"/>
                <a:ea typeface="Calibri"/>
                <a:cs typeface="Calibri"/>
                <a:sym typeface="Calibri"/>
              </a:defRPr>
            </a:lvl3pPr>
            <a:lvl4pPr marL="0" marR="0" lvl="3" indent="0" algn="l">
              <a:spcBef>
                <a:spcPts val="0"/>
              </a:spcBef>
              <a:buNone/>
              <a:defRPr sz="1200">
                <a:solidFill>
                  <a:srgbClr val="898989"/>
                </a:solidFill>
                <a:latin typeface="Calibri"/>
                <a:ea typeface="Calibri"/>
                <a:cs typeface="Calibri"/>
                <a:sym typeface="Calibri"/>
              </a:defRPr>
            </a:lvl4pPr>
            <a:lvl5pPr marL="0" marR="0" lvl="4" indent="0" algn="l">
              <a:spcBef>
                <a:spcPts val="0"/>
              </a:spcBef>
              <a:buNone/>
              <a:defRPr sz="1200">
                <a:solidFill>
                  <a:srgbClr val="898989"/>
                </a:solidFill>
                <a:latin typeface="Calibri"/>
                <a:ea typeface="Calibri"/>
                <a:cs typeface="Calibri"/>
                <a:sym typeface="Calibri"/>
              </a:defRPr>
            </a:lvl5pPr>
            <a:lvl6pPr marL="0" marR="0" lvl="5" indent="0" algn="l">
              <a:spcBef>
                <a:spcPts val="0"/>
              </a:spcBef>
              <a:buNone/>
              <a:defRPr sz="1200">
                <a:solidFill>
                  <a:srgbClr val="898989"/>
                </a:solidFill>
                <a:latin typeface="Calibri"/>
                <a:ea typeface="Calibri"/>
                <a:cs typeface="Calibri"/>
                <a:sym typeface="Calibri"/>
              </a:defRPr>
            </a:lvl6pPr>
            <a:lvl7pPr marL="0" marR="0" lvl="6" indent="0" algn="l">
              <a:spcBef>
                <a:spcPts val="0"/>
              </a:spcBef>
              <a:buNone/>
              <a:defRPr sz="1200">
                <a:solidFill>
                  <a:srgbClr val="898989"/>
                </a:solidFill>
                <a:latin typeface="Calibri"/>
                <a:ea typeface="Calibri"/>
                <a:cs typeface="Calibri"/>
                <a:sym typeface="Calibri"/>
              </a:defRPr>
            </a:lvl7pPr>
            <a:lvl8pPr marL="0" marR="0" lvl="7" indent="0" algn="l">
              <a:spcBef>
                <a:spcPts val="0"/>
              </a:spcBef>
              <a:buNone/>
              <a:defRPr sz="1200">
                <a:solidFill>
                  <a:srgbClr val="898989"/>
                </a:solidFill>
                <a:latin typeface="Calibri"/>
                <a:ea typeface="Calibri"/>
                <a:cs typeface="Calibri"/>
                <a:sym typeface="Calibri"/>
              </a:defRPr>
            </a:lvl8pPr>
            <a:lvl9pPr marL="0" marR="0" lvl="8" indent="0" algn="l">
              <a:spcBef>
                <a:spcPts val="0"/>
              </a:spcBef>
              <a:buNone/>
              <a:defRPr sz="1200">
                <a:solidFill>
                  <a:srgbClr val="898989"/>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989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98989"/>
              </a:solidFill>
              <a:effectLst/>
              <a:uLnTx/>
              <a:uFillTx/>
              <a:latin typeface="Calibri"/>
              <a:cs typeface="Calibri"/>
              <a:sym typeface="Calibri"/>
            </a:endParaRPr>
          </a:p>
        </p:txBody>
      </p:sp>
    </p:spTree>
    <p:extLst>
      <p:ext uri="{BB962C8B-B14F-4D97-AF65-F5344CB8AC3E}">
        <p14:creationId xmlns:p14="http://schemas.microsoft.com/office/powerpoint/2010/main" val="230371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defTabSz="609585">
              <a:buClrTx/>
              <a:defRPr/>
            </a:pPr>
            <a:fld id="{6755C21B-7B2F-4EB2-92C2-44DD63D533A9}" type="datetimeFigureOut">
              <a:rPr lang="en-US" kern="1200" smtClean="0">
                <a:latin typeface="Calibri"/>
              </a:rPr>
              <a:pPr defTabSz="609585">
                <a:buClrTx/>
                <a:defRPr/>
              </a:pPr>
              <a:t>8/1/2024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AB9D3AD8-8717-4EE2-8162-27ACF331DC7F}"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2418852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rgbClr val="0033CC"/>
              </a:buCl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defTabSz="609585">
              <a:buClrTx/>
              <a:defRPr/>
            </a:pPr>
            <a:fld id="{60EAB6A1-0D31-4C79-8438-45B6BE586C58}" type="datetimeFigureOut">
              <a:rPr lang="en-US" kern="1200" smtClean="0">
                <a:latin typeface="Calibri"/>
              </a:rPr>
              <a:pPr defTabSz="609585">
                <a:buClrTx/>
                <a:defRPr/>
              </a:pPr>
              <a:t>8/1/2024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52F0335C-289D-4EF7-BF42-72D296637EF3}"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1655558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pic>
        <p:nvPicPr>
          <p:cNvPr id="23" name="Google Shape;23;p50" descr="A screenshot of a cell phon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 name="Google Shape;24;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5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defTabSz="609585">
              <a:buClrTx/>
              <a:defRPr/>
            </a:pPr>
            <a:fld id="{BB280B6A-ABA5-4436-9890-C9639AD759D2}" type="datetimeFigureOut">
              <a:rPr lang="en-US" kern="1200" smtClean="0">
                <a:latin typeface="Calibri"/>
              </a:rPr>
              <a:pPr defTabSz="609585">
                <a:buClrTx/>
                <a:defRPr/>
              </a:pPr>
              <a:t>8/1/2024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12ECB3E3-79E2-484E-BB4D-E502824733E8}"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4010758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defTabSz="609585">
              <a:buClrTx/>
              <a:defRPr/>
            </a:pPr>
            <a:fld id="{BE3C9683-0F03-4930-B607-E111232A0B46}" type="datetimeFigureOut">
              <a:rPr lang="en-US" kern="1200" smtClean="0">
                <a:latin typeface="Calibri"/>
              </a:rPr>
              <a:pPr defTabSz="609585">
                <a:buClrTx/>
                <a:defRPr/>
              </a:pPr>
              <a:t>8/1/2024</a:t>
            </a:fld>
            <a:endParaRPr lang="en-US" kern="1200">
              <a:latin typeface="Calibri"/>
            </a:endParaRPr>
          </a:p>
        </p:txBody>
      </p:sp>
      <p:sp>
        <p:nvSpPr>
          <p:cNvPr id="6"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609585">
              <a:buClrTx/>
              <a:defRPr/>
            </a:pPr>
            <a:fld id="{DDD382EA-9DD0-4F52-B336-3E5A174BE520}"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3958216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defTabSz="609585">
              <a:buClrTx/>
              <a:defRPr/>
            </a:pPr>
            <a:fld id="{D301F5E7-A660-4256-B370-5094B474D71B}" type="datetimeFigureOut">
              <a:rPr lang="en-US" kern="1200" smtClean="0">
                <a:latin typeface="Calibri"/>
              </a:rPr>
              <a:pPr defTabSz="609585">
                <a:buClrTx/>
                <a:defRPr/>
              </a:pPr>
              <a:t>8/1/2024</a:t>
            </a:fld>
            <a:endParaRPr lang="en-US" kern="1200">
              <a:latin typeface="Calibri"/>
            </a:endParaRPr>
          </a:p>
        </p:txBody>
      </p:sp>
      <p:sp>
        <p:nvSpPr>
          <p:cNvPr id="8"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defTabSz="609585">
              <a:buClrTx/>
              <a:defRPr/>
            </a:pPr>
            <a:fld id="{5E369BF5-A1A0-4433-82B8-3FF0AA3050F3}"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1135502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defTabSz="609585">
              <a:buClrTx/>
              <a:defRPr/>
            </a:pPr>
            <a:fld id="{9777F8B2-CEA4-4682-BD8A-D8AE7F7B688D}" type="datetimeFigureOut">
              <a:rPr lang="en-US" kern="1200" smtClean="0">
                <a:latin typeface="Calibri"/>
              </a:rPr>
              <a:pPr defTabSz="609585">
                <a:buClrTx/>
                <a:defRPr/>
              </a:pPr>
              <a:t>8/1/2024</a:t>
            </a:fld>
            <a:endParaRPr lang="en-US" kern="1200">
              <a:latin typeface="Calibri"/>
            </a:endParaRPr>
          </a:p>
        </p:txBody>
      </p:sp>
      <p:sp>
        <p:nvSpPr>
          <p:cNvPr id="4"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defTabSz="609585">
              <a:buClrTx/>
              <a:defRPr/>
            </a:pPr>
            <a:fld id="{78A85DF7-AA37-4442-818E-77A127B66786}"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2590432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defTabSz="609585">
              <a:buClrTx/>
              <a:defRPr/>
            </a:pPr>
            <a:fld id="{4ED51E3A-206D-4318-8AD2-5C6E08E281A1}" type="datetimeFigureOut">
              <a:rPr lang="en-US" kern="1200" smtClean="0">
                <a:latin typeface="Calibri"/>
              </a:rPr>
              <a:pPr defTabSz="609585">
                <a:buClrTx/>
                <a:defRPr/>
              </a:pPr>
              <a:t>8/1/2024</a:t>
            </a:fld>
            <a:endParaRPr lang="en-US" kern="1200">
              <a:latin typeface="Calibri"/>
            </a:endParaRPr>
          </a:p>
        </p:txBody>
      </p:sp>
      <p:sp>
        <p:nvSpPr>
          <p:cNvPr id="3"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defTabSz="609585">
              <a:buClrTx/>
              <a:defRPr/>
            </a:pPr>
            <a:fld id="{04C38F58-8169-4EB6-936C-9614BDB1E69A}"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2162231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609585">
              <a:buClrTx/>
              <a:defRPr/>
            </a:pPr>
            <a:fld id="{CCD7810F-C750-4A02-A365-309CE780E9F6}" type="datetimeFigureOut">
              <a:rPr lang="en-US" kern="1200" smtClean="0">
                <a:latin typeface="Calibri"/>
              </a:rPr>
              <a:pPr defTabSz="609585">
                <a:buClrTx/>
                <a:defRPr/>
              </a:pPr>
              <a:t>8/1/2024</a:t>
            </a:fld>
            <a:endParaRPr lang="en-US" kern="1200">
              <a:latin typeface="Calibri"/>
            </a:endParaRPr>
          </a:p>
        </p:txBody>
      </p:sp>
      <p:sp>
        <p:nvSpPr>
          <p:cNvPr id="6"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609585">
              <a:buClrTx/>
              <a:defRPr/>
            </a:pPr>
            <a:fld id="{66A557C7-7370-442C-BACE-305AADE95CF4}"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12222587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609585">
              <a:buClrTx/>
              <a:defRPr/>
            </a:pPr>
            <a:fld id="{6E1F0DC3-AF37-4736-8195-21278F99C378}" type="datetimeFigureOut">
              <a:rPr lang="en-US" kern="1200" smtClean="0">
                <a:latin typeface="Calibri"/>
              </a:rPr>
              <a:pPr defTabSz="609585">
                <a:buClrTx/>
                <a:defRPr/>
              </a:pPr>
              <a:t>8/1/2024</a:t>
            </a:fld>
            <a:endParaRPr lang="en-US" kern="1200">
              <a:latin typeface="Calibri"/>
            </a:endParaRPr>
          </a:p>
        </p:txBody>
      </p:sp>
      <p:sp>
        <p:nvSpPr>
          <p:cNvPr id="6"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609585">
              <a:buClrTx/>
              <a:defRPr/>
            </a:pPr>
            <a:fld id="{F7A9FFFC-ABA4-4081-9F84-FA4A5BDCBD15}"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739459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defTabSz="609585">
              <a:buClrTx/>
              <a:defRPr/>
            </a:pPr>
            <a:fld id="{439359EC-8A5F-45C1-AD9C-F34EE26CC816}" type="datetimeFigureOut">
              <a:rPr lang="en-US" kern="1200" smtClean="0">
                <a:latin typeface="Calibri"/>
              </a:rPr>
              <a:pPr defTabSz="609585">
                <a:buClrTx/>
                <a:defRPr/>
              </a:pPr>
              <a:t>8/1/2024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A512714B-0EE3-45D6-AF3E-66160AF41D50}"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9370857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defTabSz="609585">
              <a:buClrTx/>
              <a:defRPr/>
            </a:pPr>
            <a:fld id="{14081C1A-B613-43BA-8580-CFD5A94A5E62}" type="datetimeFigureOut">
              <a:rPr lang="en-US" kern="1200" smtClean="0">
                <a:latin typeface="Calibri"/>
              </a:rPr>
              <a:pPr defTabSz="609585">
                <a:buClrTx/>
                <a:defRPr/>
              </a:pPr>
              <a:t>8/1/2024</a:t>
            </a:fld>
            <a:endParaRPr lang="en-US" kern="1200">
              <a:latin typeface="Calibri"/>
            </a:endParaRPr>
          </a:p>
        </p:txBody>
      </p:sp>
      <p:sp>
        <p:nvSpPr>
          <p:cNvPr id="5" name="Footer Placeholder 4"/>
          <p:cNvSpPr>
            <a:spLocks noGrp="1"/>
          </p:cNvSpPr>
          <p:nvPr>
            <p:ph type="ftr" sz="quarter" idx="11"/>
          </p:nvPr>
        </p:nvSpPr>
        <p:spPr/>
        <p:txBody>
          <a:bodyPr/>
          <a:lstStyle>
            <a:lvl1pPr>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609585">
              <a:buClrTx/>
              <a:defRPr/>
            </a:pPr>
            <a:fld id="{332C344E-A69E-4DBE-B65D-F67666C0B41D}"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1695634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4AE3A9-FA34-444D-9289-626677796C8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696BF0-EF1E-794A-A30D-B22D7E00ED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ms-MY"/>
          </a:p>
        </p:txBody>
      </p:sp>
      <p:sp>
        <p:nvSpPr>
          <p:cNvPr id="3" name="Subtitle 2">
            <a:extLst>
              <a:ext uri="{FF2B5EF4-FFF2-40B4-BE49-F238E27FC236}">
                <a16:creationId xmlns:a16="http://schemas.microsoft.com/office/drawing/2014/main" id="{09826FE7-B21A-0C46-97B7-8A50B1303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ms-MY"/>
          </a:p>
        </p:txBody>
      </p:sp>
      <p:sp>
        <p:nvSpPr>
          <p:cNvPr id="4" name="Date Placeholder 3">
            <a:extLst>
              <a:ext uri="{FF2B5EF4-FFF2-40B4-BE49-F238E27FC236}">
                <a16:creationId xmlns:a16="http://schemas.microsoft.com/office/drawing/2014/main" id="{F2B08AFE-4982-1F42-ACBB-E076BCB80315}"/>
              </a:ext>
            </a:extLst>
          </p:cNvPr>
          <p:cNvSpPr>
            <a:spLocks noGrp="1"/>
          </p:cNvSpPr>
          <p:nvPr>
            <p:ph type="dt" sz="half" idx="10"/>
          </p:nvPr>
        </p:nvSpPr>
        <p:spPr/>
        <p:txBody>
          <a:bodyPr/>
          <a:lstStyle/>
          <a:p>
            <a:fld id="{1E120119-E356-4F5C-96C3-F22F68847AD4}" type="datetime1">
              <a:rPr lang="ms-MY" smtClean="0"/>
              <a:t>1/08/2024</a:t>
            </a:fld>
            <a:endParaRPr lang="ms-MY"/>
          </a:p>
        </p:txBody>
      </p:sp>
      <p:sp>
        <p:nvSpPr>
          <p:cNvPr id="5" name="Footer Placeholder 4">
            <a:extLst>
              <a:ext uri="{FF2B5EF4-FFF2-40B4-BE49-F238E27FC236}">
                <a16:creationId xmlns:a16="http://schemas.microsoft.com/office/drawing/2014/main" id="{F7741ED2-16E2-3649-A6FE-B743F88B3E97}"/>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DB3B3025-11BE-0A49-81A2-7070CCF910BD}"/>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58239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94"/>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94"/>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9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9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Content Placeholder 4" descr="A screenshot of a cell phone&#10;&#10;Description automatically generated">
            <a:extLst>
              <a:ext uri="{FF2B5EF4-FFF2-40B4-BE49-F238E27FC236}">
                <a16:creationId xmlns:a16="http://schemas.microsoft.com/office/drawing/2014/main" id="{60C8EF58-DB2B-C647-8022-0C975E4FED0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D529D-8070-844C-8914-D842EF03F806}"/>
              </a:ext>
            </a:extLst>
          </p:cNvPr>
          <p:cNvSpPr>
            <a:spLocks noGrp="1"/>
          </p:cNvSpPr>
          <p:nvPr>
            <p:ph type="title"/>
          </p:nvPr>
        </p:nvSpPr>
        <p:spPr>
          <a:xfrm>
            <a:off x="838200" y="171450"/>
            <a:ext cx="10515600" cy="1325563"/>
          </a:xfrm>
        </p:spPr>
        <p:txBody>
          <a:bodyPr anchor="t"/>
          <a:lstStyle/>
          <a:p>
            <a:r>
              <a:rPr lang="en-GB" dirty="0"/>
              <a:t>Click to edit Master title style</a:t>
            </a:r>
            <a:endParaRPr lang="ms-MY" dirty="0"/>
          </a:p>
        </p:txBody>
      </p:sp>
      <p:sp>
        <p:nvSpPr>
          <p:cNvPr id="3" name="Content Placeholder 2">
            <a:extLst>
              <a:ext uri="{FF2B5EF4-FFF2-40B4-BE49-F238E27FC236}">
                <a16:creationId xmlns:a16="http://schemas.microsoft.com/office/drawing/2014/main" id="{0F6D6494-EDA9-C144-92E7-559295AC70E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id="{FF52A21D-853E-FC42-A1F5-6E4282425B18}"/>
              </a:ext>
            </a:extLst>
          </p:cNvPr>
          <p:cNvSpPr>
            <a:spLocks noGrp="1"/>
          </p:cNvSpPr>
          <p:nvPr>
            <p:ph type="dt" sz="half" idx="10"/>
          </p:nvPr>
        </p:nvSpPr>
        <p:spPr/>
        <p:txBody>
          <a:bodyPr/>
          <a:lstStyle/>
          <a:p>
            <a:fld id="{1B9EDED3-FCEF-40D8-B8D1-59024BB15AF8}" type="datetime1">
              <a:rPr lang="ms-MY" smtClean="0"/>
              <a:t>1/08/2024</a:t>
            </a:fld>
            <a:endParaRPr lang="ms-MY"/>
          </a:p>
        </p:txBody>
      </p:sp>
      <p:sp>
        <p:nvSpPr>
          <p:cNvPr id="5" name="Footer Placeholder 4">
            <a:extLst>
              <a:ext uri="{FF2B5EF4-FFF2-40B4-BE49-F238E27FC236}">
                <a16:creationId xmlns:a16="http://schemas.microsoft.com/office/drawing/2014/main" id="{91C66E1E-2A0D-3447-99C9-4F7EFD00C644}"/>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327B1E2E-2923-6F47-BE7C-A4A2FC8EB1ED}"/>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2606263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B968-70AB-4C44-B0F7-6751DDA296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ms-MY"/>
          </a:p>
        </p:txBody>
      </p:sp>
      <p:sp>
        <p:nvSpPr>
          <p:cNvPr id="3" name="Text Placeholder 2">
            <a:extLst>
              <a:ext uri="{FF2B5EF4-FFF2-40B4-BE49-F238E27FC236}">
                <a16:creationId xmlns:a16="http://schemas.microsoft.com/office/drawing/2014/main" id="{7C7B8B65-6CBC-D64F-8ECB-1302F327E0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06D048A-F0EE-DE44-9033-FE277EB2618A}"/>
              </a:ext>
            </a:extLst>
          </p:cNvPr>
          <p:cNvSpPr>
            <a:spLocks noGrp="1"/>
          </p:cNvSpPr>
          <p:nvPr>
            <p:ph type="dt" sz="half" idx="10"/>
          </p:nvPr>
        </p:nvSpPr>
        <p:spPr/>
        <p:txBody>
          <a:bodyPr/>
          <a:lstStyle/>
          <a:p>
            <a:fld id="{34A7C391-3A49-4A17-BD3A-0B505CFC4554}" type="datetime1">
              <a:rPr lang="ms-MY" smtClean="0"/>
              <a:t>1/08/2024</a:t>
            </a:fld>
            <a:endParaRPr lang="ms-MY"/>
          </a:p>
        </p:txBody>
      </p:sp>
      <p:sp>
        <p:nvSpPr>
          <p:cNvPr id="5" name="Footer Placeholder 4">
            <a:extLst>
              <a:ext uri="{FF2B5EF4-FFF2-40B4-BE49-F238E27FC236}">
                <a16:creationId xmlns:a16="http://schemas.microsoft.com/office/drawing/2014/main" id="{609F1777-7E94-024C-8BF5-02F8B8DEA71A}"/>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81922E40-1C5D-074B-A9E5-42FBEA0FCB81}"/>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19597950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C677-BE77-7A46-BD45-FD2C56BC6D81}"/>
              </a:ext>
            </a:extLst>
          </p:cNvPr>
          <p:cNvSpPr>
            <a:spLocks noGrp="1"/>
          </p:cNvSpPr>
          <p:nvPr>
            <p:ph type="title"/>
          </p:nvPr>
        </p:nvSpPr>
        <p:spPr/>
        <p:txBody>
          <a:bodyPr/>
          <a:lstStyle/>
          <a:p>
            <a:r>
              <a:rPr lang="en-GB"/>
              <a:t>Click to edit Master title style</a:t>
            </a:r>
            <a:endParaRPr lang="ms-MY"/>
          </a:p>
        </p:txBody>
      </p:sp>
      <p:sp>
        <p:nvSpPr>
          <p:cNvPr id="3" name="Content Placeholder 2">
            <a:extLst>
              <a:ext uri="{FF2B5EF4-FFF2-40B4-BE49-F238E27FC236}">
                <a16:creationId xmlns:a16="http://schemas.microsoft.com/office/drawing/2014/main" id="{F28CC099-631C-CB42-93B9-904218E171D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Content Placeholder 3">
            <a:extLst>
              <a:ext uri="{FF2B5EF4-FFF2-40B4-BE49-F238E27FC236}">
                <a16:creationId xmlns:a16="http://schemas.microsoft.com/office/drawing/2014/main" id="{5AD5F92A-F42B-4F4E-87F7-1BC2464E12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5" name="Date Placeholder 4">
            <a:extLst>
              <a:ext uri="{FF2B5EF4-FFF2-40B4-BE49-F238E27FC236}">
                <a16:creationId xmlns:a16="http://schemas.microsoft.com/office/drawing/2014/main" id="{0418C7B0-4F65-F64B-91A4-0E944B352AB6}"/>
              </a:ext>
            </a:extLst>
          </p:cNvPr>
          <p:cNvSpPr>
            <a:spLocks noGrp="1"/>
          </p:cNvSpPr>
          <p:nvPr>
            <p:ph type="dt" sz="half" idx="10"/>
          </p:nvPr>
        </p:nvSpPr>
        <p:spPr/>
        <p:txBody>
          <a:bodyPr/>
          <a:lstStyle/>
          <a:p>
            <a:fld id="{15EEE64E-0D53-4C41-8922-A95C18B7CA94}" type="datetime1">
              <a:rPr lang="ms-MY" smtClean="0"/>
              <a:t>1/08/2024</a:t>
            </a:fld>
            <a:endParaRPr lang="ms-MY"/>
          </a:p>
        </p:txBody>
      </p:sp>
      <p:sp>
        <p:nvSpPr>
          <p:cNvPr id="6" name="Footer Placeholder 5">
            <a:extLst>
              <a:ext uri="{FF2B5EF4-FFF2-40B4-BE49-F238E27FC236}">
                <a16:creationId xmlns:a16="http://schemas.microsoft.com/office/drawing/2014/main" id="{0B234C83-7E69-9440-88D6-C0698EF52A39}"/>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id="{B04B9CEA-DD85-BF4E-A392-F2ED28D724B9}"/>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361616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17720-A5BB-A44F-8B56-EF79CD3AC14E}"/>
              </a:ext>
            </a:extLst>
          </p:cNvPr>
          <p:cNvSpPr>
            <a:spLocks noGrp="1"/>
          </p:cNvSpPr>
          <p:nvPr>
            <p:ph type="title"/>
          </p:nvPr>
        </p:nvSpPr>
        <p:spPr>
          <a:xfrm>
            <a:off x="839788" y="365125"/>
            <a:ext cx="10515600" cy="1325563"/>
          </a:xfrm>
        </p:spPr>
        <p:txBody>
          <a:bodyPr/>
          <a:lstStyle/>
          <a:p>
            <a:r>
              <a:rPr lang="en-GB"/>
              <a:t>Click to edit Master title style</a:t>
            </a:r>
            <a:endParaRPr lang="ms-MY"/>
          </a:p>
        </p:txBody>
      </p:sp>
      <p:sp>
        <p:nvSpPr>
          <p:cNvPr id="3" name="Text Placeholder 2">
            <a:extLst>
              <a:ext uri="{FF2B5EF4-FFF2-40B4-BE49-F238E27FC236}">
                <a16:creationId xmlns:a16="http://schemas.microsoft.com/office/drawing/2014/main" id="{AFB623CD-D37C-6E47-8F65-86F644B74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F6C3AB1-5F79-AD40-95C4-8A343C1B242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5" name="Text Placeholder 4">
            <a:extLst>
              <a:ext uri="{FF2B5EF4-FFF2-40B4-BE49-F238E27FC236}">
                <a16:creationId xmlns:a16="http://schemas.microsoft.com/office/drawing/2014/main" id="{3DEFA106-EABE-F944-9174-DDE426C376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48F31F-54CC-9748-A02F-1B320FE41A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7" name="Date Placeholder 6">
            <a:extLst>
              <a:ext uri="{FF2B5EF4-FFF2-40B4-BE49-F238E27FC236}">
                <a16:creationId xmlns:a16="http://schemas.microsoft.com/office/drawing/2014/main" id="{687F9F38-AEFB-AF4B-9B8D-D24B1A9F7002}"/>
              </a:ext>
            </a:extLst>
          </p:cNvPr>
          <p:cNvSpPr>
            <a:spLocks noGrp="1"/>
          </p:cNvSpPr>
          <p:nvPr>
            <p:ph type="dt" sz="half" idx="10"/>
          </p:nvPr>
        </p:nvSpPr>
        <p:spPr/>
        <p:txBody>
          <a:bodyPr/>
          <a:lstStyle/>
          <a:p>
            <a:fld id="{FD3AA8B0-E709-48B7-8BC9-5888A0EE2A4D}" type="datetime1">
              <a:rPr lang="ms-MY" smtClean="0"/>
              <a:t>1/08/2024</a:t>
            </a:fld>
            <a:endParaRPr lang="ms-MY"/>
          </a:p>
        </p:txBody>
      </p:sp>
      <p:sp>
        <p:nvSpPr>
          <p:cNvPr id="8" name="Footer Placeholder 7">
            <a:extLst>
              <a:ext uri="{FF2B5EF4-FFF2-40B4-BE49-F238E27FC236}">
                <a16:creationId xmlns:a16="http://schemas.microsoft.com/office/drawing/2014/main" id="{3FAFC2C7-C2D6-C242-9435-88D17B971FAE}"/>
              </a:ext>
            </a:extLst>
          </p:cNvPr>
          <p:cNvSpPr>
            <a:spLocks noGrp="1"/>
          </p:cNvSpPr>
          <p:nvPr>
            <p:ph type="ftr" sz="quarter" idx="11"/>
          </p:nvPr>
        </p:nvSpPr>
        <p:spPr/>
        <p:txBody>
          <a:bodyPr/>
          <a:lstStyle/>
          <a:p>
            <a:endParaRPr lang="ms-MY"/>
          </a:p>
        </p:txBody>
      </p:sp>
      <p:sp>
        <p:nvSpPr>
          <p:cNvPr id="9" name="Slide Number Placeholder 8">
            <a:extLst>
              <a:ext uri="{FF2B5EF4-FFF2-40B4-BE49-F238E27FC236}">
                <a16:creationId xmlns:a16="http://schemas.microsoft.com/office/drawing/2014/main" id="{9C734232-3229-904F-BE89-80AC14364FB8}"/>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17812806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3DEC0-2D31-AD48-9BB3-60A0F5D9204C}"/>
              </a:ext>
            </a:extLst>
          </p:cNvPr>
          <p:cNvSpPr>
            <a:spLocks noGrp="1"/>
          </p:cNvSpPr>
          <p:nvPr>
            <p:ph type="title"/>
          </p:nvPr>
        </p:nvSpPr>
        <p:spPr/>
        <p:txBody>
          <a:bodyPr/>
          <a:lstStyle/>
          <a:p>
            <a:r>
              <a:rPr lang="en-GB"/>
              <a:t>Click to edit Master title style</a:t>
            </a:r>
            <a:endParaRPr lang="ms-MY"/>
          </a:p>
        </p:txBody>
      </p:sp>
      <p:sp>
        <p:nvSpPr>
          <p:cNvPr id="3" name="Date Placeholder 2">
            <a:extLst>
              <a:ext uri="{FF2B5EF4-FFF2-40B4-BE49-F238E27FC236}">
                <a16:creationId xmlns:a16="http://schemas.microsoft.com/office/drawing/2014/main" id="{C3718CF4-B7D0-0F47-9A14-4B1366C8673C}"/>
              </a:ext>
            </a:extLst>
          </p:cNvPr>
          <p:cNvSpPr>
            <a:spLocks noGrp="1"/>
          </p:cNvSpPr>
          <p:nvPr>
            <p:ph type="dt" sz="half" idx="10"/>
          </p:nvPr>
        </p:nvSpPr>
        <p:spPr/>
        <p:txBody>
          <a:bodyPr/>
          <a:lstStyle/>
          <a:p>
            <a:fld id="{429FB56E-916B-4297-A87F-D4FA34EC72B2}" type="datetime1">
              <a:rPr lang="ms-MY" smtClean="0"/>
              <a:t>1/08/2024</a:t>
            </a:fld>
            <a:endParaRPr lang="ms-MY"/>
          </a:p>
        </p:txBody>
      </p:sp>
      <p:sp>
        <p:nvSpPr>
          <p:cNvPr id="4" name="Footer Placeholder 3">
            <a:extLst>
              <a:ext uri="{FF2B5EF4-FFF2-40B4-BE49-F238E27FC236}">
                <a16:creationId xmlns:a16="http://schemas.microsoft.com/office/drawing/2014/main" id="{B2313D8A-F303-304A-BA9C-942CEF052346}"/>
              </a:ext>
            </a:extLst>
          </p:cNvPr>
          <p:cNvSpPr>
            <a:spLocks noGrp="1"/>
          </p:cNvSpPr>
          <p:nvPr>
            <p:ph type="ftr" sz="quarter" idx="11"/>
          </p:nvPr>
        </p:nvSpPr>
        <p:spPr/>
        <p:txBody>
          <a:bodyPr/>
          <a:lstStyle/>
          <a:p>
            <a:endParaRPr lang="ms-MY"/>
          </a:p>
        </p:txBody>
      </p:sp>
      <p:sp>
        <p:nvSpPr>
          <p:cNvPr id="5" name="Slide Number Placeholder 4">
            <a:extLst>
              <a:ext uri="{FF2B5EF4-FFF2-40B4-BE49-F238E27FC236}">
                <a16:creationId xmlns:a16="http://schemas.microsoft.com/office/drawing/2014/main" id="{B2A8EE16-4CDB-E140-AC29-5E827D9CB8B7}"/>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2144260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545891-EC09-9249-B9E6-ABA55F5932DA}"/>
              </a:ext>
            </a:extLst>
          </p:cNvPr>
          <p:cNvPicPr>
            <a:picLocks noChangeAspect="1"/>
          </p:cNvPicPr>
          <p:nvPr userDrawn="1"/>
        </p:nvPicPr>
        <p:blipFill>
          <a:blip r:embed="rId2"/>
          <a:src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4118CB91-AD72-0D44-A870-42B4B5DFE8CF}"/>
              </a:ext>
            </a:extLst>
          </p:cNvPr>
          <p:cNvSpPr>
            <a:spLocks noGrp="1"/>
          </p:cNvSpPr>
          <p:nvPr>
            <p:ph type="dt" sz="half" idx="10"/>
          </p:nvPr>
        </p:nvSpPr>
        <p:spPr/>
        <p:txBody>
          <a:bodyPr/>
          <a:lstStyle/>
          <a:p>
            <a:fld id="{CAE1AC7E-0827-45E6-A8BB-36A87BB71993}" type="datetime1">
              <a:rPr lang="ms-MY" smtClean="0"/>
              <a:t>1/08/2024</a:t>
            </a:fld>
            <a:endParaRPr lang="ms-MY"/>
          </a:p>
        </p:txBody>
      </p:sp>
      <p:sp>
        <p:nvSpPr>
          <p:cNvPr id="3" name="Footer Placeholder 2">
            <a:extLst>
              <a:ext uri="{FF2B5EF4-FFF2-40B4-BE49-F238E27FC236}">
                <a16:creationId xmlns:a16="http://schemas.microsoft.com/office/drawing/2014/main" id="{D9F94A9C-3ED3-604E-A9F7-6692C5A72DD6}"/>
              </a:ext>
            </a:extLst>
          </p:cNvPr>
          <p:cNvSpPr>
            <a:spLocks noGrp="1"/>
          </p:cNvSpPr>
          <p:nvPr>
            <p:ph type="ftr" sz="quarter" idx="11"/>
          </p:nvPr>
        </p:nvSpPr>
        <p:spPr/>
        <p:txBody>
          <a:bodyPr/>
          <a:lstStyle/>
          <a:p>
            <a:endParaRPr lang="ms-MY"/>
          </a:p>
        </p:txBody>
      </p:sp>
      <p:sp>
        <p:nvSpPr>
          <p:cNvPr id="4" name="Slide Number Placeholder 3">
            <a:extLst>
              <a:ext uri="{FF2B5EF4-FFF2-40B4-BE49-F238E27FC236}">
                <a16:creationId xmlns:a16="http://schemas.microsoft.com/office/drawing/2014/main" id="{396DDF7E-50C4-D74A-A4BF-9F156BDD0226}"/>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1804998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EBB2-9125-A04E-84FE-A5ADFDC3FD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ms-MY"/>
          </a:p>
        </p:txBody>
      </p:sp>
      <p:sp>
        <p:nvSpPr>
          <p:cNvPr id="3" name="Content Placeholder 2">
            <a:extLst>
              <a:ext uri="{FF2B5EF4-FFF2-40B4-BE49-F238E27FC236}">
                <a16:creationId xmlns:a16="http://schemas.microsoft.com/office/drawing/2014/main" id="{67C6095F-E4DF-AB41-8702-D09DDF3A5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Text Placeholder 3">
            <a:extLst>
              <a:ext uri="{FF2B5EF4-FFF2-40B4-BE49-F238E27FC236}">
                <a16:creationId xmlns:a16="http://schemas.microsoft.com/office/drawing/2014/main" id="{A57A2E0E-0B6A-D343-990E-05B43B44A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9287FB-DAD5-5D48-8F29-2A76A510E7D1}"/>
              </a:ext>
            </a:extLst>
          </p:cNvPr>
          <p:cNvSpPr>
            <a:spLocks noGrp="1"/>
          </p:cNvSpPr>
          <p:nvPr>
            <p:ph type="dt" sz="half" idx="10"/>
          </p:nvPr>
        </p:nvSpPr>
        <p:spPr/>
        <p:txBody>
          <a:bodyPr/>
          <a:lstStyle/>
          <a:p>
            <a:fld id="{A1517F78-B94A-4D76-AC62-46D8AD0C7511}" type="datetime1">
              <a:rPr lang="ms-MY" smtClean="0"/>
              <a:t>1/08/2024</a:t>
            </a:fld>
            <a:endParaRPr lang="ms-MY"/>
          </a:p>
        </p:txBody>
      </p:sp>
      <p:sp>
        <p:nvSpPr>
          <p:cNvPr id="6" name="Footer Placeholder 5">
            <a:extLst>
              <a:ext uri="{FF2B5EF4-FFF2-40B4-BE49-F238E27FC236}">
                <a16:creationId xmlns:a16="http://schemas.microsoft.com/office/drawing/2014/main" id="{E7E6414B-9998-B547-ACC0-C51039D99C55}"/>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id="{B3431AC9-886F-E34B-AC56-0804F2FECCD5}"/>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3373854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7ACF-BE71-2E48-B7AE-21A95879E4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ms-MY"/>
          </a:p>
        </p:txBody>
      </p:sp>
      <p:sp>
        <p:nvSpPr>
          <p:cNvPr id="3" name="Picture Placeholder 2">
            <a:extLst>
              <a:ext uri="{FF2B5EF4-FFF2-40B4-BE49-F238E27FC236}">
                <a16:creationId xmlns:a16="http://schemas.microsoft.com/office/drawing/2014/main" id="{3CFD4FEA-342B-E34E-849B-FF55F87BCD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s-MY"/>
          </a:p>
        </p:txBody>
      </p:sp>
      <p:sp>
        <p:nvSpPr>
          <p:cNvPr id="4" name="Text Placeholder 3">
            <a:extLst>
              <a:ext uri="{FF2B5EF4-FFF2-40B4-BE49-F238E27FC236}">
                <a16:creationId xmlns:a16="http://schemas.microsoft.com/office/drawing/2014/main" id="{9E6B6BB4-20DD-944C-AAAB-BE1D8503CA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08BF9FA-8B23-944B-BE09-F54607BFA77F}"/>
              </a:ext>
            </a:extLst>
          </p:cNvPr>
          <p:cNvSpPr>
            <a:spLocks noGrp="1"/>
          </p:cNvSpPr>
          <p:nvPr>
            <p:ph type="dt" sz="half" idx="10"/>
          </p:nvPr>
        </p:nvSpPr>
        <p:spPr/>
        <p:txBody>
          <a:bodyPr/>
          <a:lstStyle/>
          <a:p>
            <a:fld id="{70B51382-E142-4D45-B6E5-C7494191E4A9}" type="datetime1">
              <a:rPr lang="ms-MY" smtClean="0"/>
              <a:t>1/08/2024</a:t>
            </a:fld>
            <a:endParaRPr lang="ms-MY"/>
          </a:p>
        </p:txBody>
      </p:sp>
      <p:sp>
        <p:nvSpPr>
          <p:cNvPr id="6" name="Footer Placeholder 5">
            <a:extLst>
              <a:ext uri="{FF2B5EF4-FFF2-40B4-BE49-F238E27FC236}">
                <a16:creationId xmlns:a16="http://schemas.microsoft.com/office/drawing/2014/main" id="{7D8BB6B7-EBE4-3347-9EAA-F2C46D6A4582}"/>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id="{F780E177-D162-4F47-A3F8-5C6519B2212E}"/>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21199760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48093-F064-C64A-B2D1-80E09B50919B}"/>
              </a:ext>
            </a:extLst>
          </p:cNvPr>
          <p:cNvSpPr>
            <a:spLocks noGrp="1"/>
          </p:cNvSpPr>
          <p:nvPr>
            <p:ph type="title"/>
          </p:nvPr>
        </p:nvSpPr>
        <p:spPr/>
        <p:txBody>
          <a:bodyPr/>
          <a:lstStyle/>
          <a:p>
            <a:r>
              <a:rPr lang="en-GB"/>
              <a:t>Click to edit Master title style</a:t>
            </a:r>
            <a:endParaRPr lang="ms-MY"/>
          </a:p>
        </p:txBody>
      </p:sp>
      <p:sp>
        <p:nvSpPr>
          <p:cNvPr id="3" name="Vertical Text Placeholder 2">
            <a:extLst>
              <a:ext uri="{FF2B5EF4-FFF2-40B4-BE49-F238E27FC236}">
                <a16:creationId xmlns:a16="http://schemas.microsoft.com/office/drawing/2014/main" id="{4327F6D3-60A4-A64C-999C-53E291EDDC8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id="{8619590A-B195-144E-8FC5-6E06E481010C}"/>
              </a:ext>
            </a:extLst>
          </p:cNvPr>
          <p:cNvSpPr>
            <a:spLocks noGrp="1"/>
          </p:cNvSpPr>
          <p:nvPr>
            <p:ph type="dt" sz="half" idx="10"/>
          </p:nvPr>
        </p:nvSpPr>
        <p:spPr/>
        <p:txBody>
          <a:bodyPr/>
          <a:lstStyle/>
          <a:p>
            <a:fld id="{1F6399CC-844D-42D1-B3EF-75D3E4937118}" type="datetime1">
              <a:rPr lang="ms-MY" smtClean="0"/>
              <a:t>1/08/2024</a:t>
            </a:fld>
            <a:endParaRPr lang="ms-MY"/>
          </a:p>
        </p:txBody>
      </p:sp>
      <p:sp>
        <p:nvSpPr>
          <p:cNvPr id="5" name="Footer Placeholder 4">
            <a:extLst>
              <a:ext uri="{FF2B5EF4-FFF2-40B4-BE49-F238E27FC236}">
                <a16:creationId xmlns:a16="http://schemas.microsoft.com/office/drawing/2014/main" id="{1DEC8FA2-EF2A-4041-A30C-BD9E9B805197}"/>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6EC16A8F-EA9B-9445-9AD5-4D0A839EC90D}"/>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3196258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9FA4C7-625B-5344-8E67-3592C25C813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ms-MY"/>
          </a:p>
        </p:txBody>
      </p:sp>
      <p:sp>
        <p:nvSpPr>
          <p:cNvPr id="3" name="Vertical Text Placeholder 2">
            <a:extLst>
              <a:ext uri="{FF2B5EF4-FFF2-40B4-BE49-F238E27FC236}">
                <a16:creationId xmlns:a16="http://schemas.microsoft.com/office/drawing/2014/main" id="{97E01DCA-490E-D84A-9F24-CD20AF758A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id="{410653F9-87EE-0143-BCBA-F56560F8420A}"/>
              </a:ext>
            </a:extLst>
          </p:cNvPr>
          <p:cNvSpPr>
            <a:spLocks noGrp="1"/>
          </p:cNvSpPr>
          <p:nvPr>
            <p:ph type="dt" sz="half" idx="10"/>
          </p:nvPr>
        </p:nvSpPr>
        <p:spPr/>
        <p:txBody>
          <a:bodyPr/>
          <a:lstStyle/>
          <a:p>
            <a:fld id="{15343124-0994-4E4E-BC38-57A4D033B5FA}" type="datetime1">
              <a:rPr lang="ms-MY" smtClean="0"/>
              <a:t>1/08/2024</a:t>
            </a:fld>
            <a:endParaRPr lang="ms-MY"/>
          </a:p>
        </p:txBody>
      </p:sp>
      <p:sp>
        <p:nvSpPr>
          <p:cNvPr id="5" name="Footer Placeholder 4">
            <a:extLst>
              <a:ext uri="{FF2B5EF4-FFF2-40B4-BE49-F238E27FC236}">
                <a16:creationId xmlns:a16="http://schemas.microsoft.com/office/drawing/2014/main" id="{D2FC65A8-4E52-CB44-9AF7-F416D571DFCC}"/>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id="{06B23C34-85A7-064C-AA1F-8705037E084F}"/>
              </a:ext>
            </a:extLst>
          </p:cNvPr>
          <p:cNvSpPr>
            <a:spLocks noGrp="1"/>
          </p:cNvSpPr>
          <p:nvPr>
            <p:ph type="sldNum" sz="quarter" idx="12"/>
          </p:nvPr>
        </p:nvSpPr>
        <p:spPr/>
        <p:txBody>
          <a:bodyPr/>
          <a:lstStyle/>
          <a:p>
            <a:fld id="{97F602B8-641D-8D41-8B85-BB575C35C1EA}" type="slidenum">
              <a:rPr lang="ms-MY" smtClean="0"/>
              <a:t>‹#›</a:t>
            </a:fld>
            <a:endParaRPr lang="ms-MY"/>
          </a:p>
        </p:txBody>
      </p:sp>
    </p:spTree>
    <p:extLst>
      <p:ext uri="{BB962C8B-B14F-4D97-AF65-F5344CB8AC3E}">
        <p14:creationId xmlns:p14="http://schemas.microsoft.com/office/powerpoint/2010/main" val="322673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9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6"/>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6"/>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6"/>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96"/>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9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9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9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9"/>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9"/>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0"/>
          <p:cNvSpPr>
            <a:spLocks noGrp="1"/>
          </p:cNvSpPr>
          <p:nvPr>
            <p:ph type="pic" idx="2"/>
          </p:nvPr>
        </p:nvSpPr>
        <p:spPr>
          <a:xfrm>
            <a:off x="5183188" y="987426"/>
            <a:ext cx="6172200" cy="4873625"/>
          </a:xfrm>
          <a:prstGeom prst="rect">
            <a:avLst/>
          </a:prstGeom>
          <a:noFill/>
          <a:ln>
            <a:noFill/>
          </a:ln>
        </p:spPr>
      </p:sp>
      <p:sp>
        <p:nvSpPr>
          <p:cNvPr id="71" name="Google Shape;71;p100"/>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01"/>
          <p:cNvSpPr txBox="1">
            <a:spLocks noGrp="1"/>
          </p:cNvSpPr>
          <p:nvPr>
            <p:ph type="body" idx="1"/>
          </p:nvPr>
        </p:nvSpPr>
        <p:spPr>
          <a:xfrm rot="5400000">
            <a:off x="3920331" y="-1256505"/>
            <a:ext cx="4351339"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0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02"/>
          <p:cNvSpPr txBox="1">
            <a:spLocks noGrp="1"/>
          </p:cNvSpPr>
          <p:nvPr>
            <p:ph type="title"/>
          </p:nvPr>
        </p:nvSpPr>
        <p:spPr>
          <a:xfrm rot="5400000">
            <a:off x="7133432" y="1956596"/>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02"/>
          <p:cNvSpPr txBox="1">
            <a:spLocks noGrp="1"/>
          </p:cNvSpPr>
          <p:nvPr>
            <p:ph type="body" idx="1"/>
          </p:nvPr>
        </p:nvSpPr>
        <p:spPr>
          <a:xfrm rot="5400000">
            <a:off x="1799431" y="-596104"/>
            <a:ext cx="5811839"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0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52"/>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8" name="Google Shape;98;p52"/>
          <p:cNvSpPr txBox="1">
            <a:spLocks noGrp="1"/>
          </p:cNvSpPr>
          <p:nvPr>
            <p:ph type="body" idx="1"/>
          </p:nvPr>
        </p:nvSpPr>
        <p:spPr>
          <a:xfrm>
            <a:off x="609600" y="1206504"/>
            <a:ext cx="10972800" cy="5070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406400" algn="l">
              <a:spcBef>
                <a:spcPts val="560"/>
              </a:spcBef>
              <a:spcAft>
                <a:spcPts val="0"/>
              </a:spcAft>
              <a:buClr>
                <a:srgbClr val="0033CC"/>
              </a:buClr>
              <a:buSzPts val="2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52"/>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2"/>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52"/>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1200" b="0" i="0" u="none" strike="noStrike" cap="none">
                <a:solidFill>
                  <a:srgbClr val="898989"/>
                </a:solidFill>
                <a:latin typeface="Calibri"/>
                <a:ea typeface="Calibri"/>
                <a:cs typeface="Calibri"/>
                <a:sym typeface="Calibri"/>
              </a:defRPr>
            </a:lvl1pPr>
            <a:lvl2pPr marL="0" marR="0" lvl="1" indent="0" algn="l">
              <a:spcBef>
                <a:spcPts val="0"/>
              </a:spcBef>
              <a:buNone/>
              <a:defRPr sz="1200" b="0" i="0" u="none" strike="noStrike" cap="none">
                <a:solidFill>
                  <a:srgbClr val="898989"/>
                </a:solidFill>
                <a:latin typeface="Calibri"/>
                <a:ea typeface="Calibri"/>
                <a:cs typeface="Calibri"/>
                <a:sym typeface="Calibri"/>
              </a:defRPr>
            </a:lvl2pPr>
            <a:lvl3pPr marL="0" marR="0" lvl="2" indent="0" algn="l">
              <a:spcBef>
                <a:spcPts val="0"/>
              </a:spcBef>
              <a:buNone/>
              <a:defRPr sz="1200" b="0" i="0" u="none" strike="noStrike" cap="none">
                <a:solidFill>
                  <a:srgbClr val="898989"/>
                </a:solidFill>
                <a:latin typeface="Calibri"/>
                <a:ea typeface="Calibri"/>
                <a:cs typeface="Calibri"/>
                <a:sym typeface="Calibri"/>
              </a:defRPr>
            </a:lvl3pPr>
            <a:lvl4pPr marL="0" marR="0" lvl="3" indent="0" algn="l">
              <a:spcBef>
                <a:spcPts val="0"/>
              </a:spcBef>
              <a:buNone/>
              <a:defRPr sz="1200" b="0" i="0" u="none" strike="noStrike" cap="none">
                <a:solidFill>
                  <a:srgbClr val="898989"/>
                </a:solidFill>
                <a:latin typeface="Calibri"/>
                <a:ea typeface="Calibri"/>
                <a:cs typeface="Calibri"/>
                <a:sym typeface="Calibri"/>
              </a:defRPr>
            </a:lvl4pPr>
            <a:lvl5pPr marL="0" marR="0" lvl="4" indent="0" algn="l">
              <a:spcBef>
                <a:spcPts val="0"/>
              </a:spcBef>
              <a:buNone/>
              <a:defRPr sz="1200" b="0" i="0" u="none" strike="noStrike" cap="none">
                <a:solidFill>
                  <a:srgbClr val="898989"/>
                </a:solidFill>
                <a:latin typeface="Calibri"/>
                <a:ea typeface="Calibri"/>
                <a:cs typeface="Calibri"/>
                <a:sym typeface="Calibri"/>
              </a:defRPr>
            </a:lvl5pPr>
            <a:lvl6pPr marL="0" marR="0" lvl="5" indent="0" algn="l">
              <a:spcBef>
                <a:spcPts val="0"/>
              </a:spcBef>
              <a:buNone/>
              <a:defRPr sz="1200" b="0" i="0" u="none" strike="noStrike" cap="none">
                <a:solidFill>
                  <a:srgbClr val="898989"/>
                </a:solidFill>
                <a:latin typeface="Calibri"/>
                <a:ea typeface="Calibri"/>
                <a:cs typeface="Calibri"/>
                <a:sym typeface="Calibri"/>
              </a:defRPr>
            </a:lvl6pPr>
            <a:lvl7pPr marL="0" marR="0" lvl="6" indent="0" algn="l">
              <a:spcBef>
                <a:spcPts val="0"/>
              </a:spcBef>
              <a:buNone/>
              <a:defRPr sz="1200" b="0" i="0" u="none" strike="noStrike" cap="none">
                <a:solidFill>
                  <a:srgbClr val="898989"/>
                </a:solidFill>
                <a:latin typeface="Calibri"/>
                <a:ea typeface="Calibri"/>
                <a:cs typeface="Calibri"/>
                <a:sym typeface="Calibri"/>
              </a:defRPr>
            </a:lvl7pPr>
            <a:lvl8pPr marL="0" marR="0" lvl="7" indent="0" algn="l">
              <a:spcBef>
                <a:spcPts val="0"/>
              </a:spcBef>
              <a:buNone/>
              <a:defRPr sz="1200" b="0" i="0" u="none" strike="noStrike" cap="none">
                <a:solidFill>
                  <a:srgbClr val="898989"/>
                </a:solidFill>
                <a:latin typeface="Calibri"/>
                <a:ea typeface="Calibri"/>
                <a:cs typeface="Calibri"/>
                <a:sym typeface="Calibri"/>
              </a:defRPr>
            </a:lvl8pPr>
            <a:lvl9pPr marL="0" marR="0" lvl="8" indent="0" algn="l">
              <a:spcBef>
                <a:spcPts val="0"/>
              </a:spcBef>
              <a:buNone/>
              <a:defRPr sz="120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4.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3.jp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3.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87"/>
        <p:cNvGrpSpPr/>
        <p:nvPr/>
      </p:nvGrpSpPr>
      <p:grpSpPr>
        <a:xfrm>
          <a:off x="0" y="0"/>
          <a:ext cx="0" cy="0"/>
          <a:chOff x="0" y="0"/>
          <a:chExt cx="0" cy="0"/>
        </a:xfrm>
      </p:grpSpPr>
      <p:sp>
        <p:nvSpPr>
          <p:cNvPr id="88" name="Google Shape;88;p51"/>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267" b="1" i="0" u="none" strike="noStrike" cap="none">
                <a:solidFill>
                  <a:srgbClr val="0066CC"/>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9" name="Google Shape;89;p51"/>
          <p:cNvSpPr txBox="1">
            <a:spLocks noGrp="1"/>
          </p:cNvSpPr>
          <p:nvPr>
            <p:ph type="body" idx="1"/>
          </p:nvPr>
        </p:nvSpPr>
        <p:spPr>
          <a:xfrm>
            <a:off x="609600" y="1206504"/>
            <a:ext cx="10972800" cy="5070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FF0000"/>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008000"/>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Google Shape;90;p51"/>
          <p:cNvSpPr txBox="1">
            <a:spLocks noGrp="1"/>
          </p:cNvSpPr>
          <p:nvPr>
            <p:ph type="dt" idx="10"/>
          </p:nvPr>
        </p:nvSpPr>
        <p:spPr>
          <a:xfrm>
            <a:off x="3486045" y="6356351"/>
            <a:ext cx="187836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51"/>
          <p:cNvSpPr txBox="1">
            <a:spLocks noGrp="1"/>
          </p:cNvSpPr>
          <p:nvPr>
            <p:ph type="ftr" idx="11"/>
          </p:nvPr>
        </p:nvSpPr>
        <p:spPr>
          <a:xfrm>
            <a:off x="5709424" y="6356351"/>
            <a:ext cx="2316976"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51"/>
          <p:cNvSpPr txBox="1">
            <a:spLocks noGrp="1"/>
          </p:cNvSpPr>
          <p:nvPr>
            <p:ph type="sldNum" idx="12"/>
          </p:nvPr>
        </p:nvSpPr>
        <p:spPr>
          <a:xfrm>
            <a:off x="614077" y="6356351"/>
            <a:ext cx="2452869"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98989"/>
                </a:solidFill>
                <a:latin typeface="Calibri"/>
                <a:ea typeface="Calibri"/>
                <a:cs typeface="Calibri"/>
                <a:sym typeface="Calibri"/>
              </a:defRPr>
            </a:lvl1pPr>
            <a:lvl2pPr marL="0" marR="0" lvl="1" indent="0" algn="l" rtl="0">
              <a:spcBef>
                <a:spcPts val="0"/>
              </a:spcBef>
              <a:buNone/>
              <a:defRPr sz="1200" b="0" i="0" u="none" strike="noStrike" cap="none">
                <a:solidFill>
                  <a:srgbClr val="898989"/>
                </a:solidFill>
                <a:latin typeface="Calibri"/>
                <a:ea typeface="Calibri"/>
                <a:cs typeface="Calibri"/>
                <a:sym typeface="Calibri"/>
              </a:defRPr>
            </a:lvl2pPr>
            <a:lvl3pPr marL="0" marR="0" lvl="2" indent="0" algn="l" rtl="0">
              <a:spcBef>
                <a:spcPts val="0"/>
              </a:spcBef>
              <a:buNone/>
              <a:defRPr sz="1200" b="0" i="0" u="none" strike="noStrike" cap="none">
                <a:solidFill>
                  <a:srgbClr val="898989"/>
                </a:solidFill>
                <a:latin typeface="Calibri"/>
                <a:ea typeface="Calibri"/>
                <a:cs typeface="Calibri"/>
                <a:sym typeface="Calibri"/>
              </a:defRPr>
            </a:lvl3pPr>
            <a:lvl4pPr marL="0" marR="0" lvl="3" indent="0" algn="l" rtl="0">
              <a:spcBef>
                <a:spcPts val="0"/>
              </a:spcBef>
              <a:buNone/>
              <a:defRPr sz="1200" b="0" i="0" u="none" strike="noStrike" cap="none">
                <a:solidFill>
                  <a:srgbClr val="898989"/>
                </a:solidFill>
                <a:latin typeface="Calibri"/>
                <a:ea typeface="Calibri"/>
                <a:cs typeface="Calibri"/>
                <a:sym typeface="Calibri"/>
              </a:defRPr>
            </a:lvl4pPr>
            <a:lvl5pPr marL="0" marR="0" lvl="4" indent="0" algn="l" rtl="0">
              <a:spcBef>
                <a:spcPts val="0"/>
              </a:spcBef>
              <a:buNone/>
              <a:defRPr sz="1200" b="0" i="0" u="none" strike="noStrike" cap="none">
                <a:solidFill>
                  <a:srgbClr val="898989"/>
                </a:solidFill>
                <a:latin typeface="Calibri"/>
                <a:ea typeface="Calibri"/>
                <a:cs typeface="Calibri"/>
                <a:sym typeface="Calibri"/>
              </a:defRPr>
            </a:lvl5pPr>
            <a:lvl6pPr marL="0" marR="0" lvl="5" indent="0" algn="l" rtl="0">
              <a:spcBef>
                <a:spcPts val="0"/>
              </a:spcBef>
              <a:buNone/>
              <a:defRPr sz="1200" b="0" i="0" u="none" strike="noStrike" cap="none">
                <a:solidFill>
                  <a:srgbClr val="898989"/>
                </a:solidFill>
                <a:latin typeface="Calibri"/>
                <a:ea typeface="Calibri"/>
                <a:cs typeface="Calibri"/>
                <a:sym typeface="Calibri"/>
              </a:defRPr>
            </a:lvl6pPr>
            <a:lvl7pPr marL="0" marR="0" lvl="6" indent="0" algn="l" rtl="0">
              <a:spcBef>
                <a:spcPts val="0"/>
              </a:spcBef>
              <a:buNone/>
              <a:defRPr sz="1200" b="0" i="0" u="none" strike="noStrike" cap="none">
                <a:solidFill>
                  <a:srgbClr val="898989"/>
                </a:solidFill>
                <a:latin typeface="Calibri"/>
                <a:ea typeface="Calibri"/>
                <a:cs typeface="Calibri"/>
                <a:sym typeface="Calibri"/>
              </a:defRPr>
            </a:lvl7pPr>
            <a:lvl8pPr marL="0" marR="0" lvl="7" indent="0" algn="l" rtl="0">
              <a:spcBef>
                <a:spcPts val="0"/>
              </a:spcBef>
              <a:buNone/>
              <a:defRPr sz="1200" b="0" i="0" u="none" strike="noStrike" cap="none">
                <a:solidFill>
                  <a:srgbClr val="898989"/>
                </a:solidFill>
                <a:latin typeface="Calibri"/>
                <a:ea typeface="Calibri"/>
                <a:cs typeface="Calibri"/>
                <a:sym typeface="Calibri"/>
              </a:defRPr>
            </a:lvl8pPr>
            <a:lvl9pPr marL="0" marR="0" lvl="8" indent="0" algn="l" rtl="0">
              <a:spcBef>
                <a:spcPts val="0"/>
              </a:spcBef>
              <a:buNone/>
              <a:defRPr sz="1200" b="0" i="0" u="none" strike="noStrike" cap="none">
                <a:solidFill>
                  <a:srgbClr val="8989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93" name="Google Shape;93;p51" descr="headerneiqra.png"/>
          <p:cNvPicPr preferRelativeResize="0"/>
          <p:nvPr/>
        </p:nvPicPr>
        <p:blipFill rotWithShape="1">
          <a:blip r:embed="rId12">
            <a:alphaModFix/>
          </a:blip>
          <a:srcRect/>
          <a:stretch/>
        </p:blipFill>
        <p:spPr>
          <a:xfrm>
            <a:off x="11699347" y="6413503"/>
            <a:ext cx="419100" cy="411163"/>
          </a:xfrm>
          <a:prstGeom prst="rect">
            <a:avLst/>
          </a:prstGeom>
          <a:noFill/>
          <a:ln>
            <a:noFill/>
          </a:ln>
        </p:spPr>
      </p:pic>
      <p:pic>
        <p:nvPicPr>
          <p:cNvPr id="94" name="Google Shape;94;p51" descr="logo.png"/>
          <p:cNvPicPr preferRelativeResize="0"/>
          <p:nvPr/>
        </p:nvPicPr>
        <p:blipFill rotWithShape="1">
          <a:blip r:embed="rId13">
            <a:alphaModFix/>
          </a:blip>
          <a:srcRect/>
          <a:stretch/>
        </p:blipFill>
        <p:spPr>
          <a:xfrm>
            <a:off x="11424708" y="142875"/>
            <a:ext cx="552451" cy="596900"/>
          </a:xfrm>
          <a:prstGeom prst="rect">
            <a:avLst/>
          </a:prstGeom>
          <a:noFill/>
          <a:ln>
            <a:noFill/>
          </a:ln>
        </p:spPr>
      </p:pic>
      <p:pic>
        <p:nvPicPr>
          <p:cNvPr id="95" name="Google Shape;95;p51" descr="student number.png"/>
          <p:cNvPicPr preferRelativeResize="0"/>
          <p:nvPr/>
        </p:nvPicPr>
        <p:blipFill rotWithShape="1">
          <a:blip r:embed="rId14">
            <a:alphaModFix/>
          </a:blip>
          <a:srcRect/>
          <a:stretch/>
        </p:blipFill>
        <p:spPr>
          <a:xfrm>
            <a:off x="8716437" y="6461128"/>
            <a:ext cx="2982913" cy="2841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4" r:id="rId2"/>
    <p:sldLayoutId id="2147483665" r:id="rId3"/>
    <p:sldLayoutId id="2147483668" r:id="rId4"/>
    <p:sldLayoutId id="2147483669" r:id="rId5"/>
    <p:sldLayoutId id="2147483670" r:id="rId6"/>
    <p:sldLayoutId id="2147483671" r:id="rId7"/>
    <p:sldLayoutId id="2147483791" r:id="rId8"/>
    <p:sldLayoutId id="214748379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206504"/>
            <a:ext cx="10972800" cy="507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a:p>
            <a:pPr lvl="0"/>
            <a:r>
              <a:rPr lang="en-GB" altLang="en-US" dirty="0"/>
              <a:t>Click to edit the outline text format</a:t>
            </a:r>
          </a:p>
          <a:p>
            <a:pPr lvl="1"/>
            <a:r>
              <a:rPr lang="en-GB" altLang="en-US" dirty="0"/>
              <a:t>Second Outline Level</a:t>
            </a:r>
            <a:endParaRPr lang="en-US" altLang="en-US" dirty="0"/>
          </a:p>
        </p:txBody>
      </p:sp>
      <p:sp>
        <p:nvSpPr>
          <p:cNvPr id="4" name="Date Placeholder 3"/>
          <p:cNvSpPr>
            <a:spLocks noGrp="1"/>
          </p:cNvSpPr>
          <p:nvPr>
            <p:ph type="dt" sz="half" idx="2"/>
          </p:nvPr>
        </p:nvSpPr>
        <p:spPr>
          <a:xfrm>
            <a:off x="3486045" y="6356351"/>
            <a:ext cx="1878361"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ea typeface="ＭＳ Ｐゴシック" charset="-128"/>
                <a:cs typeface="+mn-cs"/>
              </a:defRPr>
            </a:lvl1pPr>
          </a:lstStyle>
          <a:p>
            <a:pPr defTabSz="609585">
              <a:buClrTx/>
              <a:defRPr/>
            </a:pPr>
            <a:fld id="{B8F52D4C-2739-4749-967E-6A48C96AB0E0}" type="datetimeFigureOut">
              <a:rPr lang="en-US" kern="1200" smtClean="0">
                <a:latin typeface="Calibri"/>
              </a:rPr>
              <a:pPr defTabSz="609585">
                <a:buClrTx/>
                <a:defRPr/>
              </a:pPr>
              <a:t>8/1/2024</a:t>
            </a:fld>
            <a:endParaRPr lang="en-US" kern="1200">
              <a:latin typeface="Calibri"/>
            </a:endParaRPr>
          </a:p>
        </p:txBody>
      </p:sp>
      <p:sp>
        <p:nvSpPr>
          <p:cNvPr id="5" name="Footer Placeholder 4"/>
          <p:cNvSpPr>
            <a:spLocks noGrp="1"/>
          </p:cNvSpPr>
          <p:nvPr>
            <p:ph type="ftr" sz="quarter" idx="3"/>
          </p:nvPr>
        </p:nvSpPr>
        <p:spPr>
          <a:xfrm>
            <a:off x="5709424" y="6356351"/>
            <a:ext cx="2316976"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609585">
              <a:buClrTx/>
              <a:defRPr/>
            </a:pPr>
            <a:endParaRPr lang="en-US" kern="1200">
              <a:solidFill>
                <a:prstClr val="black">
                  <a:tint val="75000"/>
                </a:prstClr>
              </a:solidFill>
            </a:endParaRPr>
          </a:p>
        </p:txBody>
      </p:sp>
      <p:sp>
        <p:nvSpPr>
          <p:cNvPr id="6" name="Slide Number Placeholder 5"/>
          <p:cNvSpPr>
            <a:spLocks noGrp="1"/>
          </p:cNvSpPr>
          <p:nvPr>
            <p:ph type="sldNum" sz="quarter" idx="4"/>
          </p:nvPr>
        </p:nvSpPr>
        <p:spPr>
          <a:xfrm>
            <a:off x="614077" y="6356351"/>
            <a:ext cx="2452869" cy="365125"/>
          </a:xfrm>
          <a:prstGeom prst="rect">
            <a:avLst/>
          </a:prstGeom>
        </p:spPr>
        <p:txBody>
          <a:bodyPr vert="horz" wrap="square" lIns="91440" tIns="45720" rIns="91440" bIns="45720" numCol="1" anchor="ctr" anchorCtr="0" compatLnSpc="1">
            <a:prstTxWarp prst="textNoShape">
              <a:avLst/>
            </a:prstTxWarp>
          </a:bodyPr>
          <a:lstStyle>
            <a:lvl1pPr algn="l">
              <a:defRPr sz="1200">
                <a:solidFill>
                  <a:srgbClr val="898989"/>
                </a:solidFill>
              </a:defRPr>
            </a:lvl1pPr>
          </a:lstStyle>
          <a:p>
            <a:pPr defTabSz="609585">
              <a:buClrTx/>
              <a:defRPr/>
            </a:pPr>
            <a:fld id="{A9D890A9-B8AB-44CD-8601-FE77CB9E8200}" type="slidenum">
              <a:rPr lang="en-US" altLang="en-US" kern="1200" smtClean="0">
                <a:latin typeface="Calibri"/>
                <a:ea typeface="+mn-ea"/>
                <a:cs typeface="+mn-cs"/>
              </a:rPr>
              <a:pPr defTabSz="609585">
                <a:buClrTx/>
                <a:defRPr/>
              </a:pPr>
              <a:t>‹#›</a:t>
            </a:fld>
            <a:endParaRPr lang="en-US" altLang="en-US" kern="1200">
              <a:latin typeface="Calibri"/>
              <a:ea typeface="+mn-ea"/>
              <a:cs typeface="+mn-cs"/>
            </a:endParaRPr>
          </a:p>
        </p:txBody>
      </p:sp>
    </p:spTree>
    <p:extLst>
      <p:ext uri="{BB962C8B-B14F-4D97-AF65-F5344CB8AC3E}">
        <p14:creationId xmlns:p14="http://schemas.microsoft.com/office/powerpoint/2010/main" val="44441763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457189" rtl="0" eaLnBrk="0" fontAlgn="base" hangingPunct="0">
        <a:spcBef>
          <a:spcPct val="0"/>
        </a:spcBef>
        <a:spcAft>
          <a:spcPct val="0"/>
        </a:spcAft>
        <a:defRPr sz="4267" b="1" kern="1200">
          <a:solidFill>
            <a:srgbClr val="0066CC"/>
          </a:solidFill>
          <a:latin typeface="Arial" panose="020B0604020202020204" pitchFamily="34" charset="0"/>
          <a:ea typeface="ＭＳ Ｐゴシック" charset="0"/>
          <a:cs typeface="Arial" panose="020B0604020202020204" pitchFamily="34" charset="0"/>
        </a:defRPr>
      </a:lvl1pPr>
      <a:lvl2pPr algn="ctr" defTabSz="457189"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189"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189"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189"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189" algn="ctr" defTabSz="457189"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377" algn="ctr" defTabSz="457189"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566" algn="ctr" defTabSz="457189"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754" algn="ctr" defTabSz="457189"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891" indent="-342891" algn="l" defTabSz="457189" rtl="0" eaLnBrk="0" fontAlgn="base" hangingPunct="0">
        <a:spcBef>
          <a:spcPct val="20000"/>
        </a:spcBef>
        <a:spcAft>
          <a:spcPct val="0"/>
        </a:spcAft>
        <a:buClr>
          <a:srgbClr val="FF0000"/>
        </a:buClr>
        <a:buFont typeface="Arial" panose="020B0604020202020204" pitchFamily="34" charset="0"/>
        <a:buChar char="•"/>
        <a:defRPr sz="3200" kern="1200">
          <a:solidFill>
            <a:schemeClr val="tx1"/>
          </a:solidFill>
          <a:latin typeface="Arial" panose="020B0604020202020204" pitchFamily="34" charset="0"/>
          <a:ea typeface="ＭＳ Ｐゴシック" charset="0"/>
          <a:cs typeface="Arial" panose="020B0604020202020204" pitchFamily="34" charset="0"/>
        </a:defRPr>
      </a:lvl1pPr>
      <a:lvl2pPr marL="742932" indent="-285744" algn="l" defTabSz="457189" rtl="0" eaLnBrk="0" fontAlgn="base" hangingPunct="0">
        <a:spcBef>
          <a:spcPct val="20000"/>
        </a:spcBef>
        <a:spcAft>
          <a:spcPct val="0"/>
        </a:spcAft>
        <a:buClr>
          <a:srgbClr val="008000"/>
        </a:buClr>
        <a:buFont typeface="Wingdings" panose="05000000000000000000" pitchFamily="2" charset="2"/>
        <a:buChar char="§"/>
        <a:defRPr sz="2800" kern="1200">
          <a:solidFill>
            <a:schemeClr val="tx1"/>
          </a:solidFill>
          <a:latin typeface="Arial" panose="020B0604020202020204" pitchFamily="34" charset="0"/>
          <a:ea typeface="ＭＳ Ｐゴシック" charset="0"/>
          <a:cs typeface="Arial" panose="020B0604020202020204" pitchFamily="34" charset="0"/>
        </a:defRPr>
      </a:lvl2pPr>
      <a:lvl3pPr marL="1142971" indent="-228594" algn="l" defTabSz="457189"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ＭＳ Ｐゴシック" charset="0"/>
          <a:cs typeface="Arial" panose="020B0604020202020204" pitchFamily="34" charset="0"/>
        </a:defRPr>
      </a:lvl3pPr>
      <a:lvl4pPr marL="1600160"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4pPr>
      <a:lvl5pPr marL="2057349" indent="-228594" algn="l" defTabSz="457189"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ＭＳ Ｐゴシック" charset="0"/>
          <a:cs typeface="Arial"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A59390-955F-6E4C-95F2-A5FA139D7240}"/>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GB" dirty="0"/>
              <a:t>Click to edit Master title style</a:t>
            </a:r>
            <a:endParaRPr lang="ms-MY" dirty="0"/>
          </a:p>
        </p:txBody>
      </p:sp>
      <p:sp>
        <p:nvSpPr>
          <p:cNvPr id="3" name="Text Placeholder 2">
            <a:extLst>
              <a:ext uri="{FF2B5EF4-FFF2-40B4-BE49-F238E27FC236}">
                <a16:creationId xmlns:a16="http://schemas.microsoft.com/office/drawing/2014/main" id="{9EE9452C-8B84-0243-BA99-846116F61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id="{158CB49F-5F59-2D4A-AABB-529F3CD217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4654B-6415-46B9-835F-78F700B480B1}" type="datetime1">
              <a:rPr lang="ms-MY" smtClean="0"/>
              <a:t>1/08/2024</a:t>
            </a:fld>
            <a:endParaRPr lang="ms-MY"/>
          </a:p>
        </p:txBody>
      </p:sp>
      <p:sp>
        <p:nvSpPr>
          <p:cNvPr id="5" name="Footer Placeholder 4">
            <a:extLst>
              <a:ext uri="{FF2B5EF4-FFF2-40B4-BE49-F238E27FC236}">
                <a16:creationId xmlns:a16="http://schemas.microsoft.com/office/drawing/2014/main" id="{6020D253-850F-F14E-BD25-72AA95935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s-MY"/>
          </a:p>
        </p:txBody>
      </p:sp>
      <p:sp>
        <p:nvSpPr>
          <p:cNvPr id="6" name="Slide Number Placeholder 5">
            <a:extLst>
              <a:ext uri="{FF2B5EF4-FFF2-40B4-BE49-F238E27FC236}">
                <a16:creationId xmlns:a16="http://schemas.microsoft.com/office/drawing/2014/main" id="{11B3D5CE-B16A-E147-8E89-0FCA45C5A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602B8-641D-8D41-8B85-BB575C35C1EA}" type="slidenum">
              <a:rPr lang="ms-MY" smtClean="0"/>
              <a:t>‹#›</a:t>
            </a:fld>
            <a:endParaRPr lang="ms-MY"/>
          </a:p>
        </p:txBody>
      </p:sp>
    </p:spTree>
    <p:extLst>
      <p:ext uri="{BB962C8B-B14F-4D97-AF65-F5344CB8AC3E}">
        <p14:creationId xmlns:p14="http://schemas.microsoft.com/office/powerpoint/2010/main" val="3109193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ftr="0" dt="0"/>
  <p:txStyles>
    <p:titleStyle>
      <a:lvl1pPr algn="l" defTabSz="914400" rtl="0" eaLnBrk="1" latinLnBrk="0" hangingPunct="1">
        <a:lnSpc>
          <a:spcPct val="90000"/>
        </a:lnSpc>
        <a:spcBef>
          <a:spcPct val="0"/>
        </a:spcBef>
        <a:buNone/>
        <a:defRPr sz="3200" b="1" kern="1200">
          <a:solidFill>
            <a:schemeClr val="tx1"/>
          </a:solidFill>
          <a:latin typeface="Rockwell" panose="020606030202050204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8" Type="http://schemas.openxmlformats.org/officeDocument/2006/relationships/hyperlink" Target="https://www.robotshop.com/en/electronic-components.html" TargetMode="External"/><Relationship Id="rId3" Type="http://schemas.openxmlformats.org/officeDocument/2006/relationships/image" Target="../media/image100.png"/><Relationship Id="rId7" Type="http://schemas.openxmlformats.org/officeDocument/2006/relationships/hyperlink" Target="https://www.robotshop.com/en/sensors.html"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102.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gif"/><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0.xml"/><Relationship Id="rId6" Type="http://schemas.openxmlformats.org/officeDocument/2006/relationships/image" Target="../media/image111.png"/><Relationship Id="rId5" Type="http://schemas.openxmlformats.org/officeDocument/2006/relationships/image" Target="../media/image110.jpeg"/><Relationship Id="rId10" Type="http://schemas.openxmlformats.org/officeDocument/2006/relationships/image" Target="../media/image115.gif"/><Relationship Id="rId4" Type="http://schemas.openxmlformats.org/officeDocument/2006/relationships/image" Target="../media/image109.png"/><Relationship Id="rId9" Type="http://schemas.openxmlformats.org/officeDocument/2006/relationships/image" Target="../media/image11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9.png"/><Relationship Id="rId1" Type="http://schemas.openxmlformats.org/officeDocument/2006/relationships/slideLayout" Target="../slideLayouts/slideLayout30.xml"/><Relationship Id="rId5" Type="http://schemas.microsoft.com/office/2007/relationships/hdphoto" Target="../media/hdphoto2.wdp"/><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microsoft.com/office/2007/relationships/hdphoto" Target="../media/hdphoto3.wdp"/></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0.xml"/><Relationship Id="rId4" Type="http://schemas.openxmlformats.org/officeDocument/2006/relationships/image" Target="../media/image124.png"/></Relationships>
</file>

<file path=ppt/slides/_rels/slide1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eg"/><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eg"/><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8" Type="http://schemas.openxmlformats.org/officeDocument/2006/relationships/hyperlink" Target="https://en.wikipedia.org/wiki/Solar_arrays" TargetMode="External"/><Relationship Id="rId3" Type="http://schemas.openxmlformats.org/officeDocument/2006/relationships/hyperlink" Target="https://en.wikipedia.org/wiki/Satellite" TargetMode="External"/><Relationship Id="rId7" Type="http://schemas.openxmlformats.org/officeDocument/2006/relationships/hyperlink" Target="https://en.wikipedia.org/wiki/International_Space_Station#cite_note-9" TargetMode="External"/><Relationship Id="rId12" Type="http://schemas.openxmlformats.org/officeDocument/2006/relationships/hyperlink" Target="https://en.wikipedia.org/wiki/International_Space_Station#cite_note-ISSBook-10" TargetMode="External"/><Relationship Id="rId2" Type="http://schemas.openxmlformats.org/officeDocument/2006/relationships/hyperlink" Target="https://en.wikipedia.org/wiki/Space_station" TargetMode="External"/><Relationship Id="rId1" Type="http://schemas.openxmlformats.org/officeDocument/2006/relationships/slideLayout" Target="../slideLayouts/slideLayout9.xml"/><Relationship Id="rId6" Type="http://schemas.openxmlformats.org/officeDocument/2006/relationships/hyperlink" Target="https://en.wikipedia.org/wiki/International_Space_Station#cite_note-8" TargetMode="External"/><Relationship Id="rId11" Type="http://schemas.openxmlformats.org/officeDocument/2006/relationships/hyperlink" Target="https://en.wikipedia.org/wiki/Space_Shuttle" TargetMode="External"/><Relationship Id="rId5" Type="http://schemas.openxmlformats.org/officeDocument/2006/relationships/hyperlink" Target="https://en.wikipedia.org/wiki/Naked_eye" TargetMode="External"/><Relationship Id="rId10" Type="http://schemas.openxmlformats.org/officeDocument/2006/relationships/hyperlink" Target="https://en.wikipedia.org/wiki/Soyuz_(rocket_family)" TargetMode="External"/><Relationship Id="rId4" Type="http://schemas.openxmlformats.org/officeDocument/2006/relationships/hyperlink" Target="https://en.wikipedia.org/wiki/Low_Earth_orbit" TargetMode="External"/><Relationship Id="rId9" Type="http://schemas.openxmlformats.org/officeDocument/2006/relationships/hyperlink" Target="https://en.wikipedia.org/wiki/Proton_(rocket_family)"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
          <p:cNvSpPr txBox="1"/>
          <p:nvPr/>
        </p:nvSpPr>
        <p:spPr>
          <a:xfrm>
            <a:off x="-7893" y="2625145"/>
            <a:ext cx="12191999" cy="1818004"/>
          </a:xfrm>
          <a:prstGeom prst="rect">
            <a:avLst/>
          </a:prstGeom>
          <a:noFill/>
          <a:ln>
            <a:noFill/>
          </a:ln>
        </p:spPr>
        <p:txBody>
          <a:bodyPr spcFirstLastPara="1" wrap="square" lIns="121900" tIns="60950" rIns="121900" bIns="609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6600"/>
              <a:buFont typeface="Arial"/>
              <a:buNone/>
              <a:tabLst/>
              <a:defRPr/>
            </a:pPr>
            <a:r>
              <a:rPr kumimoji="0" lang="en-US" sz="7000" b="1" i="0" u="none" strike="noStrike" kern="0" cap="none" spc="0" normalizeH="0" baseline="0" noProof="0" dirty="0">
                <a:ln>
                  <a:noFill/>
                </a:ln>
                <a:solidFill>
                  <a:srgbClr val="000000"/>
                </a:solidFill>
                <a:effectLst/>
                <a:uLnTx/>
                <a:uFillTx/>
                <a:latin typeface="Arial Rounded"/>
                <a:ea typeface="Arial Rounded"/>
                <a:cs typeface="Arial Rounded"/>
                <a:sym typeface="Arial Rounded"/>
              </a:rPr>
              <a:t>The Avengers of Innovation</a:t>
            </a:r>
            <a:r>
              <a:rPr kumimoji="0" lang="en-US" sz="7000" b="1" i="0" u="none" strike="noStrike" kern="0" cap="none" spc="0" normalizeH="0" baseline="0" noProof="0" dirty="0">
                <a:ln>
                  <a:noFill/>
                </a:ln>
                <a:solidFill>
                  <a:srgbClr val="0070C0"/>
                </a:solidFill>
                <a:effectLst/>
                <a:uLnTx/>
                <a:uFillTx/>
                <a:latin typeface="Arial Rounded"/>
                <a:ea typeface="Arial Rounded"/>
                <a:cs typeface="Arial Rounded"/>
                <a:sym typeface="Arial Rounded"/>
              </a:rPr>
              <a:t> </a:t>
            </a:r>
          </a:p>
          <a:p>
            <a:pPr marL="0" marR="0" lvl="0" indent="0" algn="ctr" defTabSz="914400" rtl="0" eaLnBrk="1" fontAlgn="auto" latinLnBrk="0" hangingPunct="1">
              <a:lnSpc>
                <a:spcPct val="90000"/>
              </a:lnSpc>
              <a:spcBef>
                <a:spcPts val="0"/>
              </a:spcBef>
              <a:spcAft>
                <a:spcPts val="0"/>
              </a:spcAft>
              <a:buClr>
                <a:srgbClr val="000000"/>
              </a:buClr>
              <a:buSzPts val="6600"/>
              <a:buFont typeface="Arial"/>
              <a:buNone/>
              <a:tabLst/>
              <a:defRPr/>
            </a:pPr>
            <a:r>
              <a:rPr kumimoji="0" lang="en-US" sz="4700" b="1" i="0" u="none" strike="noStrike" kern="0" cap="none" spc="0" normalizeH="0" baseline="0" noProof="0" dirty="0">
                <a:ln>
                  <a:noFill/>
                </a:ln>
                <a:solidFill>
                  <a:srgbClr val="0070C0"/>
                </a:solidFill>
                <a:effectLst/>
                <a:uLnTx/>
                <a:uFillTx/>
                <a:latin typeface="Arial Rounded"/>
                <a:ea typeface="Arial Rounded"/>
                <a:cs typeface="Arial Rounded"/>
                <a:sym typeface="Arial Rounded"/>
              </a:rPr>
              <a:t>Empowering Girls in IoT and 5G Universe</a:t>
            </a:r>
            <a:r>
              <a:rPr kumimoji="0" lang="en-US" sz="4400" b="1" i="0" u="none" strike="noStrike" kern="0" cap="none" spc="0" normalizeH="0" baseline="0" noProof="0" dirty="0">
                <a:ln>
                  <a:noFill/>
                </a:ln>
                <a:solidFill>
                  <a:srgbClr val="0070C0"/>
                </a:solidFill>
                <a:effectLst/>
                <a:uLnTx/>
                <a:uFillTx/>
                <a:latin typeface="Arial Rounded"/>
                <a:ea typeface="Arial Rounded"/>
                <a:cs typeface="Arial Rounded"/>
                <a:sym typeface="Arial Rounded"/>
              </a:rPr>
              <a:t> </a:t>
            </a:r>
            <a:endParaRPr kumimoji="0" lang="en-US" sz="9600" b="1" i="0" u="none" strike="noStrike" kern="0" cap="none" spc="0" normalizeH="0" baseline="0" noProof="0" dirty="0">
              <a:ln>
                <a:noFill/>
              </a:ln>
              <a:solidFill>
                <a:srgbClr val="0070C0"/>
              </a:solidFill>
              <a:effectLst/>
              <a:uLnTx/>
              <a:uFillTx/>
              <a:latin typeface="Arial Rounded"/>
              <a:ea typeface="Arial Rounded"/>
              <a:cs typeface="Arial Rounded"/>
              <a:sym typeface="Arial Rounded"/>
            </a:endParaRPr>
          </a:p>
        </p:txBody>
      </p:sp>
      <p:sp>
        <p:nvSpPr>
          <p:cNvPr id="402" name="Google Shape;402;p1"/>
          <p:cNvSpPr/>
          <p:nvPr/>
        </p:nvSpPr>
        <p:spPr>
          <a:xfrm>
            <a:off x="-7891" y="4443149"/>
            <a:ext cx="12191997" cy="99253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1" i="0" u="none" strike="noStrike" kern="0" cap="none" spc="0" normalizeH="0" baseline="0" noProof="0" dirty="0">
              <a:ln>
                <a:noFill/>
              </a:ln>
              <a:solidFill>
                <a:srgbClr val="0033CC"/>
              </a:solidFill>
              <a:effectLst/>
              <a:uLnTx/>
              <a:uFillTx/>
              <a:latin typeface="Helvetica Neue"/>
              <a:ea typeface="Helvetica Neue"/>
              <a:cs typeface="Helvetica Neue"/>
              <a:sym typeface="Helvetica Neu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lumMod val="50000"/>
                  </a:srgbClr>
                </a:solidFill>
                <a:effectLst/>
                <a:uLnTx/>
                <a:uFillTx/>
                <a:latin typeface="Helvetica Neue"/>
                <a:ea typeface="Helvetica Neue"/>
                <a:cs typeface="Helvetica Neue"/>
                <a:sym typeface="Helvetica Neue"/>
              </a:rPr>
              <a:t>SMAP Labu, Negeri Sembilan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lumMod val="50000"/>
                  </a:srgbClr>
                </a:solidFill>
                <a:effectLst/>
                <a:uLnTx/>
                <a:uFillTx/>
                <a:latin typeface="Helvetica Neue"/>
                <a:ea typeface="Helvetica Neue"/>
                <a:cs typeface="Helvetica Neue"/>
                <a:sym typeface="Helvetica Neue"/>
              </a:rPr>
              <a:t>3 August 2024 (Saturday)</a:t>
            </a:r>
            <a:endParaRPr kumimoji="0" sz="1400" b="0" i="0" u="none" strike="noStrike" kern="0" cap="none" spc="0" normalizeH="0" baseline="0" noProof="0" dirty="0">
              <a:ln>
                <a:noFill/>
              </a:ln>
              <a:solidFill>
                <a:srgbClr val="FFFFFF">
                  <a:lumMod val="50000"/>
                </a:srgbClr>
              </a:solidFill>
              <a:effectLst/>
              <a:uLnTx/>
              <a:uFillTx/>
              <a:latin typeface="Arial"/>
              <a:cs typeface="Arial"/>
              <a:sym typeface="Arial"/>
            </a:endParaRPr>
          </a:p>
        </p:txBody>
      </p:sp>
    </p:spTree>
    <p:extLst>
      <p:ext uri="{BB962C8B-B14F-4D97-AF65-F5344CB8AC3E}">
        <p14:creationId xmlns:p14="http://schemas.microsoft.com/office/powerpoint/2010/main" val="3640326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E58BD5-4B74-7B20-DF0D-4EE856B1EFCB}"/>
              </a:ext>
            </a:extLst>
          </p:cNvPr>
          <p:cNvSpPr>
            <a:spLocks noGrp="1"/>
          </p:cNvSpPr>
          <p:nvPr>
            <p:ph type="sldNum" sz="quarter" idx="12"/>
          </p:nvPr>
        </p:nvSpPr>
        <p:spPr/>
        <p:txBody>
          <a:bodyPr/>
          <a:lstStyle/>
          <a:p>
            <a:fld id="{97F602B8-641D-8D41-8B85-BB575C35C1EA}" type="slidenum">
              <a:rPr lang="ms-MY" smtClean="0"/>
              <a:t>10</a:t>
            </a:fld>
            <a:endParaRPr lang="ms-MY"/>
          </a:p>
        </p:txBody>
      </p:sp>
      <p:pic>
        <p:nvPicPr>
          <p:cNvPr id="1028" name="Picture 4" descr="Knight Rider News">
            <a:extLst>
              <a:ext uri="{FF2B5EF4-FFF2-40B4-BE49-F238E27FC236}">
                <a16:creationId xmlns:a16="http://schemas.microsoft.com/office/drawing/2014/main" id="{A14CF4C8-F904-308B-38D2-8DAD70B15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784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up of a circuit board&#10;&#10;Description automatically generated with medium confidence">
            <a:extLst>
              <a:ext uri="{FF2B5EF4-FFF2-40B4-BE49-F238E27FC236}">
                <a16:creationId xmlns:a16="http://schemas.microsoft.com/office/drawing/2014/main" id="{8F31ABE0-8ACD-0A0A-CD7E-F36EC6B3250C}"/>
              </a:ext>
            </a:extLst>
          </p:cNvPr>
          <p:cNvPicPr>
            <a:picLocks noChangeAspect="1"/>
          </p:cNvPicPr>
          <p:nvPr/>
        </p:nvPicPr>
        <p:blipFill rotWithShape="1">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0"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FED590-1D5C-E3C3-FD17-A60512565D9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b="1">
                <a:latin typeface="+mj-lt"/>
              </a:rPr>
              <a:t>MICROCONTROLLER, SENSOR &amp; ACTUATOR</a:t>
            </a:r>
          </a:p>
        </p:txBody>
      </p:sp>
      <p:sp>
        <p:nvSpPr>
          <p:cNvPr id="3" name="Text Placeholder 2">
            <a:extLst>
              <a:ext uri="{FF2B5EF4-FFF2-40B4-BE49-F238E27FC236}">
                <a16:creationId xmlns:a16="http://schemas.microsoft.com/office/drawing/2014/main" id="{C722BA37-6FB6-06F8-1D1A-9265C4FE22CE}"/>
              </a:ext>
            </a:extLst>
          </p:cNvPr>
          <p:cNvSpPr>
            <a:spLocks noGrp="1"/>
          </p:cNvSpPr>
          <p:nvPr>
            <p:ph type="body" idx="1"/>
          </p:nvPr>
        </p:nvSpPr>
        <p:spPr>
          <a:xfrm>
            <a:off x="477981" y="4872922"/>
            <a:ext cx="3933306" cy="1208141"/>
          </a:xfrm>
        </p:spPr>
        <p:txBody>
          <a:bodyPr vert="horz" lIns="91440" tIns="45720" rIns="91440" bIns="45720" rtlCol="0">
            <a:normAutofit/>
          </a:bodyPr>
          <a:lstStyle/>
          <a:p>
            <a:endParaRPr lang="en-US" sz="2000">
              <a:solidFill>
                <a:schemeClr val="tx1"/>
              </a:solidFill>
            </a:endParaRPr>
          </a:p>
        </p:txBody>
      </p:sp>
      <p:sp>
        <p:nvSpPr>
          <p:cNvPr id="22"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8581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967603" y="381003"/>
            <a:ext cx="54244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What is microcontrollers ?</a:t>
            </a:r>
          </a:p>
        </p:txBody>
      </p:sp>
      <p:sp>
        <p:nvSpPr>
          <p:cNvPr id="9" name="TextBox 8"/>
          <p:cNvSpPr txBox="1"/>
          <p:nvPr/>
        </p:nvSpPr>
        <p:spPr>
          <a:xfrm>
            <a:off x="713791" y="5964201"/>
            <a:ext cx="1098802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Microcontroller is the </a:t>
            </a:r>
            <a:r>
              <a:rPr kumimoji="0" lang="en-MY" sz="18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brain</a:t>
            </a:r>
            <a:r>
              <a:rPr kumimoji="0" lang="en-MY" sz="18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 of devices and it operates on its </a:t>
            </a:r>
            <a:r>
              <a:rPr kumimoji="0" lang="en-MY" sz="18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own</a:t>
            </a:r>
            <a:r>
              <a:rPr kumimoji="0" lang="en-MY" sz="18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 to control the designed system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81" y="1029499"/>
            <a:ext cx="4381878" cy="146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42DF67BC-4A0B-4BD6-84F5-250F447C9B6B}"/>
              </a:ext>
            </a:extLst>
          </p:cNvPr>
          <p:cNvGrpSpPr/>
          <p:nvPr/>
        </p:nvGrpSpPr>
        <p:grpSpPr>
          <a:xfrm>
            <a:off x="652436" y="949946"/>
            <a:ext cx="10015565" cy="4878555"/>
            <a:chOff x="-871565" y="949945"/>
            <a:chExt cx="10015565" cy="4878555"/>
          </a:xfrm>
        </p:grpSpPr>
        <p:pic>
          <p:nvPicPr>
            <p:cNvPr id="2054" name="Picture 6" descr="Image result for what is microcontro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848" y="2399904"/>
              <a:ext cx="3214169" cy="18991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what is microcontroll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3801" y="1194624"/>
              <a:ext cx="1997592" cy="14051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rduino uno">
              <a:extLst>
                <a:ext uri="{FF2B5EF4-FFF2-40B4-BE49-F238E27FC236}">
                  <a16:creationId xmlns:a16="http://schemas.microsoft.com/office/drawing/2014/main" id="{ECCD070B-46EE-4658-B555-C298DB8C6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355" b="12713"/>
            <a:stretch/>
          </p:blipFill>
          <p:spPr bwMode="auto">
            <a:xfrm>
              <a:off x="6681393" y="949945"/>
              <a:ext cx="2462607" cy="18945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C143379-63A1-454C-9726-8ACEB2579EFA}"/>
                </a:ext>
              </a:extLst>
            </p:cNvPr>
            <p:cNvSpPr/>
            <p:nvPr/>
          </p:nvSpPr>
          <p:spPr>
            <a:xfrm>
              <a:off x="-871565" y="2684935"/>
              <a:ext cx="4452863" cy="314356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microcontroller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single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chip devices or single chip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computers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 a small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size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that it resources are far more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limited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than those of a desktop personal computer.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is designed for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standalone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operation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is includes:</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Process unit</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RAM &amp; ROM</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I/O</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Buses</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Etc.</a:t>
              </a:r>
            </a:p>
          </p:txBody>
        </p:sp>
      </p:grpSp>
      <p:sp>
        <p:nvSpPr>
          <p:cNvPr id="12" name="TextBox 11">
            <a:extLst>
              <a:ext uri="{FF2B5EF4-FFF2-40B4-BE49-F238E27FC236}">
                <a16:creationId xmlns:a16="http://schemas.microsoft.com/office/drawing/2014/main" id="{1574BBF6-6C63-4B1D-B9E6-BAE0F65BB226}"/>
              </a:ext>
            </a:extLst>
          </p:cNvPr>
          <p:cNvSpPr txBox="1"/>
          <p:nvPr/>
        </p:nvSpPr>
        <p:spPr>
          <a:xfrm>
            <a:off x="5335902" y="4469985"/>
            <a:ext cx="609407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25155"/>
                </a:solidFill>
                <a:effectLst/>
                <a:uLnTx/>
                <a:uFillTx/>
                <a:latin typeface="Open Sans" panose="020B0606030504020204" pitchFamily="34" charset="0"/>
                <a:ea typeface="+mn-ea"/>
                <a:cs typeface="+mn-cs"/>
              </a:rPr>
              <a:t>e.g., Microcontroller is the robot brain. It allows the designer to interface </a:t>
            </a:r>
            <a:r>
              <a:rPr kumimoji="0" lang="en-US" sz="1800" b="0" i="0" u="none" strike="noStrike" kern="1200" cap="none" spc="0" normalizeH="0" baseline="0" noProof="0" dirty="0">
                <a:ln>
                  <a:noFill/>
                </a:ln>
                <a:solidFill>
                  <a:srgbClr val="2B7F5F"/>
                </a:solidFill>
                <a:effectLst/>
                <a:uLnTx/>
                <a:uFillTx/>
                <a:latin typeface="Open Sans" panose="020B0606030504020204" pitchFamily="34" charset="0"/>
                <a:ea typeface="+mn-ea"/>
                <a:cs typeface="+mn-cs"/>
                <a:hlinkClick r:id="rId7" tooltip="sensors"/>
              </a:rPr>
              <a:t>sensors</a:t>
            </a:r>
            <a:r>
              <a:rPr kumimoji="0" lang="en-US" sz="1800" b="0" i="0" u="none" strike="noStrike" kern="1200" cap="none" spc="0" normalizeH="0" baseline="0" noProof="0" dirty="0">
                <a:ln>
                  <a:noFill/>
                </a:ln>
                <a:solidFill>
                  <a:srgbClr val="525155"/>
                </a:solidFill>
                <a:effectLst/>
                <a:uLnTx/>
                <a:uFillTx/>
                <a:latin typeface="Open Sans" panose="020B0606030504020204" pitchFamily="34" charset="0"/>
                <a:ea typeface="+mn-ea"/>
                <a:cs typeface="+mn-cs"/>
              </a:rPr>
              <a:t> and </a:t>
            </a:r>
            <a:r>
              <a:rPr kumimoji="0" lang="en-US" sz="1800" b="0" i="0" u="none" strike="noStrike" kern="1200" cap="none" spc="0" normalizeH="0" baseline="0" noProof="0" dirty="0">
                <a:ln>
                  <a:noFill/>
                </a:ln>
                <a:solidFill>
                  <a:srgbClr val="2B7F5F"/>
                </a:solidFill>
                <a:effectLst/>
                <a:uLnTx/>
                <a:uFillTx/>
                <a:latin typeface="Open Sans" panose="020B0606030504020204" pitchFamily="34" charset="0"/>
                <a:ea typeface="+mn-ea"/>
                <a:cs typeface="+mn-cs"/>
                <a:hlinkClick r:id="rId8" tooltip="specialized control electronics"/>
              </a:rPr>
              <a:t>specialized control electronics</a:t>
            </a:r>
            <a:r>
              <a:rPr kumimoji="0" lang="en-US" sz="1800" b="0" i="0" u="none" strike="noStrike" kern="1200" cap="none" spc="0" normalizeH="0" baseline="0" noProof="0" dirty="0">
                <a:ln>
                  <a:noFill/>
                </a:ln>
                <a:solidFill>
                  <a:srgbClr val="525155"/>
                </a:solidFill>
                <a:effectLst/>
                <a:uLnTx/>
                <a:uFillTx/>
                <a:latin typeface="Open Sans" panose="020B0606030504020204" pitchFamily="34" charset="0"/>
                <a:ea typeface="+mn-ea"/>
                <a:cs typeface="+mn-cs"/>
              </a:rPr>
              <a:t> together (along with anything else required for the project) and contain the overall logic of the robot.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525155"/>
                </a:solidFill>
                <a:effectLst/>
                <a:uLnTx/>
                <a:uFillTx/>
                <a:latin typeface="Open Sans" panose="020B0606030504020204" pitchFamily="34" charset="0"/>
                <a:ea typeface="+mn-ea"/>
                <a:cs typeface="+mn-cs"/>
              </a:rPr>
            </a:b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3939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967605" y="381003"/>
            <a:ext cx="694779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Microprocessor vs. Microcontrollers</a:t>
            </a:r>
          </a:p>
        </p:txBody>
      </p:sp>
      <p:graphicFrame>
        <p:nvGraphicFramePr>
          <p:cNvPr id="3" name="Table 2"/>
          <p:cNvGraphicFramePr>
            <a:graphicFrameLocks noGrp="1"/>
          </p:cNvGraphicFramePr>
          <p:nvPr/>
        </p:nvGraphicFramePr>
        <p:xfrm>
          <a:off x="1752600" y="3721911"/>
          <a:ext cx="8367166" cy="3114040"/>
        </p:xfrm>
        <a:graphic>
          <a:graphicData uri="http://schemas.openxmlformats.org/drawingml/2006/table">
            <a:tbl>
              <a:tblPr firstRow="1" bandRow="1">
                <a:tableStyleId>{5C22544A-7EE6-4342-B048-85BDC9FD1C3A}</a:tableStyleId>
              </a:tblPr>
              <a:tblGrid>
                <a:gridCol w="4371809">
                  <a:extLst>
                    <a:ext uri="{9D8B030D-6E8A-4147-A177-3AD203B41FA5}">
                      <a16:colId xmlns:a16="http://schemas.microsoft.com/office/drawing/2014/main" val="20000"/>
                    </a:ext>
                  </a:extLst>
                </a:gridCol>
                <a:gridCol w="3995357">
                  <a:extLst>
                    <a:ext uri="{9D8B030D-6E8A-4147-A177-3AD203B41FA5}">
                      <a16:colId xmlns:a16="http://schemas.microsoft.com/office/drawing/2014/main" val="20001"/>
                    </a:ext>
                  </a:extLst>
                </a:gridCol>
              </a:tblGrid>
              <a:tr h="370840">
                <a:tc>
                  <a:txBody>
                    <a:bodyPr/>
                    <a:lstStyle/>
                    <a:p>
                      <a:pPr algn="ctr"/>
                      <a:r>
                        <a:rPr lang="en-US" dirty="0"/>
                        <a:t>Microprocessor</a:t>
                      </a:r>
                    </a:p>
                  </a:txBody>
                  <a:tcPr/>
                </a:tc>
                <a:tc>
                  <a:txBody>
                    <a:bodyPr/>
                    <a:lstStyle/>
                    <a:p>
                      <a:pPr algn="ctr"/>
                      <a:r>
                        <a:rPr lang="en-US" dirty="0"/>
                        <a:t>Microcontroller</a:t>
                      </a:r>
                    </a:p>
                  </a:txBody>
                  <a:tcPr/>
                </a:tc>
                <a:extLst>
                  <a:ext uri="{0D108BD9-81ED-4DB2-BD59-A6C34878D82A}">
                    <a16:rowId xmlns:a16="http://schemas.microsoft.com/office/drawing/2014/main" val="10000"/>
                  </a:ext>
                </a:extLst>
              </a:tr>
              <a:tr h="370840">
                <a:tc>
                  <a:txBody>
                    <a:bodyPr/>
                    <a:lstStyle/>
                    <a:p>
                      <a:r>
                        <a:rPr lang="en-US" dirty="0"/>
                        <a:t>It contains fundamental unit of computing –ALU, registers,</a:t>
                      </a:r>
                      <a:r>
                        <a:rPr lang="en-US" baseline="0" dirty="0"/>
                        <a:t> </a:t>
                      </a:r>
                      <a:r>
                        <a:rPr lang="en-US" baseline="0" dirty="0" err="1"/>
                        <a:t>etc</a:t>
                      </a:r>
                      <a:endParaRPr lang="en-US" dirty="0"/>
                    </a:p>
                  </a:txBody>
                  <a:tcPr/>
                </a:tc>
                <a:tc>
                  <a:txBody>
                    <a:bodyPr/>
                    <a:lstStyle/>
                    <a:p>
                      <a:r>
                        <a:rPr lang="en-US" dirty="0"/>
                        <a:t>ROM,</a:t>
                      </a:r>
                      <a:r>
                        <a:rPr lang="en-US" baseline="0" dirty="0"/>
                        <a:t> RAM, Digital and analog I/O, and peripherals such as communication interfaces are </a:t>
                      </a:r>
                      <a:r>
                        <a:rPr lang="en-US" b="1" baseline="0" dirty="0"/>
                        <a:t>available</a:t>
                      </a:r>
                      <a:endParaRPr lang="en-US" b="1" dirty="0"/>
                    </a:p>
                  </a:txBody>
                  <a:tcPr/>
                </a:tc>
                <a:extLst>
                  <a:ext uri="{0D108BD9-81ED-4DB2-BD59-A6C34878D82A}">
                    <a16:rowId xmlns:a16="http://schemas.microsoft.com/office/drawing/2014/main" val="10001"/>
                  </a:ext>
                </a:extLst>
              </a:tr>
              <a:tr h="370840">
                <a:tc>
                  <a:txBody>
                    <a:bodyPr/>
                    <a:lstStyle/>
                    <a:p>
                      <a:r>
                        <a:rPr lang="en-US" dirty="0"/>
                        <a:t>Used</a:t>
                      </a:r>
                      <a:r>
                        <a:rPr lang="en-US" baseline="0" dirty="0"/>
                        <a:t> for</a:t>
                      </a:r>
                      <a:r>
                        <a:rPr lang="en-US" dirty="0"/>
                        <a:t> tasks that</a:t>
                      </a:r>
                      <a:r>
                        <a:rPr lang="en-US" baseline="0" dirty="0"/>
                        <a:t> </a:t>
                      </a:r>
                      <a:r>
                        <a:rPr lang="en-US" dirty="0"/>
                        <a:t>are </a:t>
                      </a:r>
                      <a:r>
                        <a:rPr lang="en-US" b="1" dirty="0"/>
                        <a:t>complex</a:t>
                      </a:r>
                      <a:r>
                        <a:rPr lang="en-US" dirty="0"/>
                        <a:t> and </a:t>
                      </a:r>
                      <a:r>
                        <a:rPr lang="en-US" b="1" dirty="0"/>
                        <a:t>tricky</a:t>
                      </a:r>
                      <a:r>
                        <a:rPr lang="en-US" dirty="0"/>
                        <a:t> like </a:t>
                      </a:r>
                      <a:r>
                        <a:rPr lang="en-US" b="1" dirty="0"/>
                        <a:t>development</a:t>
                      </a:r>
                      <a:r>
                        <a:rPr lang="en-US" dirty="0"/>
                        <a:t> of software’s, games, </a:t>
                      </a:r>
                      <a:r>
                        <a:rPr lang="en-US" b="1" dirty="0"/>
                        <a:t>image</a:t>
                      </a:r>
                      <a:r>
                        <a:rPr lang="en-US" dirty="0"/>
                        <a:t> processing and other applications with high </a:t>
                      </a:r>
                      <a:r>
                        <a:rPr lang="en-US" b="1" dirty="0"/>
                        <a:t>memory</a:t>
                      </a:r>
                      <a:r>
                        <a:rPr lang="en-US" dirty="0"/>
                        <a:t> requirement</a:t>
                      </a:r>
                    </a:p>
                  </a:txBody>
                  <a:tcPr/>
                </a:tc>
                <a:tc>
                  <a:txBody>
                    <a:bodyPr/>
                    <a:lstStyle/>
                    <a:p>
                      <a:r>
                        <a:rPr lang="en-US" b="1" dirty="0"/>
                        <a:t>Single</a:t>
                      </a:r>
                      <a:r>
                        <a:rPr lang="en-US" dirty="0"/>
                        <a:t> chip and does</a:t>
                      </a:r>
                      <a:r>
                        <a:rPr lang="en-US" baseline="0" dirty="0"/>
                        <a:t> not require </a:t>
                      </a:r>
                      <a:r>
                        <a:rPr lang="en-US" b="1" baseline="0" dirty="0"/>
                        <a:t>external</a:t>
                      </a:r>
                      <a:r>
                        <a:rPr lang="en-US" baseline="0" dirty="0"/>
                        <a:t> circuit. Used mostly in </a:t>
                      </a:r>
                      <a:r>
                        <a:rPr lang="en-US" b="1" baseline="0" dirty="0"/>
                        <a:t>embedded</a:t>
                      </a:r>
                      <a:r>
                        <a:rPr lang="en-US" baseline="0" dirty="0"/>
                        <a:t> system, fast control loop operation.</a:t>
                      </a:r>
                      <a:endParaRPr lang="en-US" dirty="0"/>
                    </a:p>
                  </a:txBody>
                  <a:tcPr/>
                </a:tc>
                <a:extLst>
                  <a:ext uri="{0D108BD9-81ED-4DB2-BD59-A6C34878D82A}">
                    <a16:rowId xmlns:a16="http://schemas.microsoft.com/office/drawing/2014/main" val="10002"/>
                  </a:ext>
                </a:extLst>
              </a:tr>
              <a:tr h="370840">
                <a:tc>
                  <a:txBody>
                    <a:bodyPr/>
                    <a:lstStyle/>
                    <a:p>
                      <a:r>
                        <a:rPr lang="en-US" b="1" dirty="0"/>
                        <a:t>Fast</a:t>
                      </a:r>
                      <a:r>
                        <a:rPr lang="en-US" dirty="0"/>
                        <a:t> processing speed</a:t>
                      </a:r>
                    </a:p>
                  </a:txBody>
                  <a:tcPr/>
                </a:tc>
                <a:tc>
                  <a:txBody>
                    <a:bodyPr/>
                    <a:lstStyle/>
                    <a:p>
                      <a:r>
                        <a:rPr lang="en-US" dirty="0"/>
                        <a:t>Relatively</a:t>
                      </a:r>
                      <a:r>
                        <a:rPr lang="en-US" baseline="0" dirty="0"/>
                        <a:t> </a:t>
                      </a:r>
                      <a:r>
                        <a:rPr lang="en-US" b="1" baseline="0" dirty="0"/>
                        <a:t>slower</a:t>
                      </a:r>
                      <a:r>
                        <a:rPr lang="en-US" baseline="0" dirty="0"/>
                        <a:t> processing speed as compared to microprocessor</a:t>
                      </a:r>
                      <a:endParaRPr lang="en-US" dirty="0"/>
                    </a:p>
                  </a:txBody>
                  <a:tcPr/>
                </a:tc>
                <a:extLst>
                  <a:ext uri="{0D108BD9-81ED-4DB2-BD59-A6C34878D82A}">
                    <a16:rowId xmlns:a16="http://schemas.microsoft.com/office/drawing/2014/main" val="10003"/>
                  </a:ext>
                </a:extLst>
              </a:tr>
            </a:tbl>
          </a:graphicData>
        </a:graphic>
      </p:graphicFrame>
      <p:pic>
        <p:nvPicPr>
          <p:cNvPr id="1030" name="Picture 6" descr="Microcontroll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734" y="960088"/>
            <a:ext cx="3583739" cy="2638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processor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148" y="1101589"/>
            <a:ext cx="4406386" cy="240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956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B783-60CB-3E9E-2B5B-6DDEF9E06007}"/>
              </a:ext>
            </a:extLst>
          </p:cNvPr>
          <p:cNvSpPr>
            <a:spLocks noGrp="1"/>
          </p:cNvSpPr>
          <p:nvPr>
            <p:ph type="title"/>
          </p:nvPr>
        </p:nvSpPr>
        <p:spPr/>
        <p:txBody>
          <a:bodyPr>
            <a:normAutofit/>
          </a:bodyPr>
          <a:lstStyle/>
          <a:p>
            <a:r>
              <a:rPr lang="en-MY" sz="4400" b="1" dirty="0">
                <a:latin typeface="Segoe UI Emoji" panose="020B0502040204020203" pitchFamily="34" charset="0"/>
                <a:ea typeface="Segoe UI Emoji" panose="020B0502040204020203" pitchFamily="34" charset="0"/>
              </a:rPr>
              <a:t>Microprocessor vs. Microcontroller</a:t>
            </a:r>
            <a:endParaRPr lang="en-MY" dirty="0"/>
          </a:p>
        </p:txBody>
      </p:sp>
      <p:pic>
        <p:nvPicPr>
          <p:cNvPr id="4" name="Content Placeholder 6">
            <a:extLst>
              <a:ext uri="{FF2B5EF4-FFF2-40B4-BE49-F238E27FC236}">
                <a16:creationId xmlns:a16="http://schemas.microsoft.com/office/drawing/2014/main" id="{AAC1CE28-8D54-B468-2067-9D90892E8B82}"/>
              </a:ext>
            </a:extLst>
          </p:cNvPr>
          <p:cNvPicPr>
            <a:picLocks noGrp="1" noChangeAspect="1"/>
          </p:cNvPicPr>
          <p:nvPr>
            <p:ph idx="1"/>
          </p:nvPr>
        </p:nvPicPr>
        <p:blipFill>
          <a:blip r:embed="rId2"/>
          <a:srcRect l="-19292" r="-19292"/>
          <a:stretch>
            <a:fillRect/>
          </a:stretch>
        </p:blipFill>
        <p:spPr>
          <a:xfrm>
            <a:off x="1822862" y="1077617"/>
            <a:ext cx="9057105" cy="4981059"/>
          </a:xfrm>
        </p:spPr>
      </p:pic>
    </p:spTree>
    <p:extLst>
      <p:ext uri="{BB962C8B-B14F-4D97-AF65-F5344CB8AC3E}">
        <p14:creationId xmlns:p14="http://schemas.microsoft.com/office/powerpoint/2010/main" val="35814282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902368" y="598201"/>
            <a:ext cx="68081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Microcontroller Manufacturers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3" y="3352800"/>
            <a:ext cx="28479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066800"/>
            <a:ext cx="1871662" cy="1871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nt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8600" y="1295403"/>
            <a:ext cx="1600200" cy="106229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Image result for freescale semiconductor"/>
          <p:cNvSpPr>
            <a:spLocks noChangeAspect="1" noChangeArrowheads="1"/>
          </p:cNvSpPr>
          <p:nvPr/>
        </p:nvSpPr>
        <p:spPr bwMode="auto">
          <a:xfrm>
            <a:off x="1679576" y="-623888"/>
            <a:ext cx="4276725" cy="1314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10" descr="Image result for freescale semiconductor"/>
          <p:cNvSpPr>
            <a:spLocks noChangeAspect="1" noChangeArrowheads="1"/>
          </p:cNvSpPr>
          <p:nvPr/>
        </p:nvSpPr>
        <p:spPr bwMode="auto">
          <a:xfrm>
            <a:off x="1831976" y="-471488"/>
            <a:ext cx="4276725" cy="1314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36" name="Picture 12" descr="Image result for freescale semiconduc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3465" y="2971800"/>
            <a:ext cx="3312319" cy="9654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tm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18461" y="1295400"/>
            <a:ext cx="2446240" cy="12436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4114803"/>
            <a:ext cx="1968500" cy="102020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2412" y="4267203"/>
            <a:ext cx="1633430" cy="10506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sieme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51753" y="4343403"/>
            <a:ext cx="2030413" cy="10653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2" descr="Image result for analog devices"/>
          <p:cNvSpPr>
            <a:spLocks noChangeAspect="1" noChangeArrowheads="1"/>
          </p:cNvSpPr>
          <p:nvPr/>
        </p:nvSpPr>
        <p:spPr bwMode="auto">
          <a:xfrm>
            <a:off x="1679575" y="-1081088"/>
            <a:ext cx="7810500" cy="2257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48" name="Picture 24" descr="Image result for analog devic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4301" y="5622258"/>
            <a:ext cx="2329657" cy="75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75187"/>
      </p:ext>
    </p:extLst>
  </p:cSld>
  <p:clrMapOvr>
    <a:masterClrMapping/>
  </p:clrMapOvr>
  <p:transition spd="med">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3124200" y="2623691"/>
            <a:ext cx="60960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List down 5 devices around you that contain microcontrollers?</a:t>
            </a:r>
          </a:p>
        </p:txBody>
      </p:sp>
    </p:spTree>
    <p:extLst>
      <p:ext uri="{BB962C8B-B14F-4D97-AF65-F5344CB8AC3E}">
        <p14:creationId xmlns:p14="http://schemas.microsoft.com/office/powerpoint/2010/main" val="1022692129"/>
      </p:ext>
    </p:extLst>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2057400" y="598201"/>
            <a:ext cx="56530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How to get started?</a:t>
            </a:r>
          </a:p>
        </p:txBody>
      </p:sp>
      <p:sp>
        <p:nvSpPr>
          <p:cNvPr id="5" name="Rectangle 4"/>
          <p:cNvSpPr/>
          <p:nvPr/>
        </p:nvSpPr>
        <p:spPr>
          <a:xfrm>
            <a:off x="2362200" y="1600200"/>
            <a:ext cx="3048000" cy="7620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Simplest development tools</a:t>
            </a:r>
          </a:p>
        </p:txBody>
      </p:sp>
      <p:sp>
        <p:nvSpPr>
          <p:cNvPr id="10" name="Rectangle 9"/>
          <p:cNvSpPr/>
          <p:nvPr/>
        </p:nvSpPr>
        <p:spPr>
          <a:xfrm>
            <a:off x="3722809" y="2667000"/>
            <a:ext cx="3048000" cy="76200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Online community for support and sharing</a:t>
            </a:r>
          </a:p>
        </p:txBody>
      </p:sp>
      <p:sp>
        <p:nvSpPr>
          <p:cNvPr id="11" name="Rectangle 10"/>
          <p:cNvSpPr/>
          <p:nvPr/>
        </p:nvSpPr>
        <p:spPr>
          <a:xfrm>
            <a:off x="4883944" y="3886200"/>
            <a:ext cx="3048000" cy="76200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Cost-effective</a:t>
            </a:r>
          </a:p>
        </p:txBody>
      </p:sp>
      <p:pic>
        <p:nvPicPr>
          <p:cNvPr id="5124" name="Picture 4" descr="Image result for microcontroller for dumm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2" y="4800603"/>
            <a:ext cx="4194419" cy="17677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889850"/>
      </p:ext>
    </p:extLst>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752599" y="533400"/>
            <a:ext cx="90829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Sensor and Actuator – Interfaced to microcontroller</a:t>
            </a:r>
          </a:p>
        </p:txBody>
      </p:sp>
      <p:sp>
        <p:nvSpPr>
          <p:cNvPr id="31" name="TextBox 30"/>
          <p:cNvSpPr txBox="1"/>
          <p:nvPr/>
        </p:nvSpPr>
        <p:spPr>
          <a:xfrm>
            <a:off x="376659" y="4774941"/>
            <a:ext cx="11834874"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Physical signals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such as temperature, humidity, light, speed, etc. are analog signals (continuous)</a:t>
            </a:r>
          </a:p>
          <a:p>
            <a:pPr marL="285750" indent="-285750">
              <a:buClrTx/>
              <a:buFont typeface="Arial" panose="020B0604020202020204" pitchFamily="34" charset="0"/>
              <a:buChar cha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Sensors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used to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convert the physical signals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into digital form that can be used by </a:t>
            </a:r>
            <a:r>
              <a:rPr lang="en-US" sz="2000" kern="1200" dirty="0">
                <a:solidFill>
                  <a:prstClr val="black"/>
                </a:solidFill>
                <a:latin typeface="Calibri" panose="020F0502020204030204"/>
                <a:ea typeface="+mn-ea"/>
                <a:cs typeface="+mn-cs"/>
              </a:rPr>
              <a:t>microcontroller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(Input)</a:t>
            </a:r>
          </a:p>
          <a:p>
            <a:pPr marL="285750" indent="-285750">
              <a:buClrTx/>
              <a:buFont typeface="Arial" panose="020B0604020202020204" pitchFamily="34" charset="0"/>
              <a:buChar char="•"/>
            </a:pPr>
            <a:r>
              <a:rPr lang="en-US" sz="2000" kern="1200" dirty="0">
                <a:solidFill>
                  <a:prstClr val="black"/>
                </a:solidFill>
                <a:latin typeface="Calibri" panose="020F0502020204030204"/>
                <a:ea typeface="+mn-ea"/>
                <a:cs typeface="Calibri"/>
              </a:rPr>
              <a:t>Microcontroller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will perform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operation according to the program written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by users</a:t>
            </a:r>
          </a:p>
          <a:p>
            <a:pPr marL="285750" indent="-285750">
              <a:buClrTx/>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Appropriate output signal from </a:t>
            </a:r>
            <a:r>
              <a:rPr lang="en-US" sz="2000" kern="1200" dirty="0">
                <a:solidFill>
                  <a:prstClr val="black"/>
                </a:solidFill>
                <a:latin typeface="Calibri" panose="020F0502020204030204"/>
                <a:ea typeface="+mn-ea"/>
                <a:cs typeface="+mn-cs"/>
              </a:rPr>
              <a:t>microcontroller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is used to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drive actuators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of the system (output)</a:t>
            </a:r>
          </a:p>
        </p:txBody>
      </p:sp>
      <p:pic>
        <p:nvPicPr>
          <p:cNvPr id="6" name="Picture 5">
            <a:extLst>
              <a:ext uri="{FF2B5EF4-FFF2-40B4-BE49-F238E27FC236}">
                <a16:creationId xmlns:a16="http://schemas.microsoft.com/office/drawing/2014/main" id="{DCD44FA1-D114-41B1-AE38-8281158958EA}"/>
              </a:ext>
            </a:extLst>
          </p:cNvPr>
          <p:cNvPicPr>
            <a:picLocks noChangeAspect="1"/>
          </p:cNvPicPr>
          <p:nvPr/>
        </p:nvPicPr>
        <p:blipFill rotWithShape="1">
          <a:blip r:embed="rId3"/>
          <a:srcRect b="36010"/>
          <a:stretch/>
        </p:blipFill>
        <p:spPr>
          <a:xfrm>
            <a:off x="1356405" y="2341028"/>
            <a:ext cx="8143875" cy="2175943"/>
          </a:xfrm>
          <a:prstGeom prst="rect">
            <a:avLst/>
          </a:prstGeom>
        </p:spPr>
      </p:pic>
      <p:pic>
        <p:nvPicPr>
          <p:cNvPr id="30" name="Picture 29">
            <a:extLst>
              <a:ext uri="{FF2B5EF4-FFF2-40B4-BE49-F238E27FC236}">
                <a16:creationId xmlns:a16="http://schemas.microsoft.com/office/drawing/2014/main" id="{C676F312-E679-4537-AFE5-2E09B414F0E7}"/>
              </a:ext>
            </a:extLst>
          </p:cNvPr>
          <p:cNvPicPr>
            <a:picLocks noChangeAspect="1"/>
          </p:cNvPicPr>
          <p:nvPr/>
        </p:nvPicPr>
        <p:blipFill rotWithShape="1">
          <a:blip r:embed="rId3"/>
          <a:srcRect t="64955"/>
          <a:stretch/>
        </p:blipFill>
        <p:spPr>
          <a:xfrm>
            <a:off x="1356405" y="1246335"/>
            <a:ext cx="8143875" cy="1191694"/>
          </a:xfrm>
          <a:prstGeom prst="rect">
            <a:avLst/>
          </a:prstGeom>
        </p:spPr>
      </p:pic>
    </p:spTree>
    <p:extLst>
      <p:ext uri="{BB962C8B-B14F-4D97-AF65-F5344CB8AC3E}">
        <p14:creationId xmlns:p14="http://schemas.microsoft.com/office/powerpoint/2010/main" val="11414397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olar track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719" y="1084421"/>
            <a:ext cx="5565881" cy="29439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752600" y="533400"/>
            <a:ext cx="8686800" cy="523220"/>
          </a:xfrm>
          <a:prstGeom prst="rect">
            <a:avLst/>
          </a:prstGeom>
          <a:noFill/>
        </p:spPr>
        <p:txBody>
          <a:bodyPr wrap="square" rtlCol="0">
            <a:spAutoFit/>
          </a:bodyPr>
          <a:lstStyle/>
          <a:p>
            <a:pPr>
              <a:buClrTx/>
            </a:pPr>
            <a:r>
              <a:rPr kumimoji="0" lang="en-MY" sz="28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Sensor and Actuator – Interfaced to microcontroller</a:t>
            </a:r>
          </a:p>
        </p:txBody>
      </p:sp>
      <p:sp>
        <p:nvSpPr>
          <p:cNvPr id="31" name="TextBox 30"/>
          <p:cNvSpPr txBox="1"/>
          <p:nvPr/>
        </p:nvSpPr>
        <p:spPr>
          <a:xfrm>
            <a:off x="1872343" y="1307068"/>
            <a:ext cx="35886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Solar tracking system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31"/>
          <p:cNvSpPr txBox="1"/>
          <p:nvPr/>
        </p:nvSpPr>
        <p:spPr>
          <a:xfrm>
            <a:off x="1640114" y="3886203"/>
            <a:ext cx="8534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Solar panel will be rotated in such a way that the panel will get ‘maximum’ concentrated sunlight for optimum power generation.</a:t>
            </a:r>
          </a:p>
        </p:txBody>
      </p:sp>
      <p:sp>
        <p:nvSpPr>
          <p:cNvPr id="33" name="TextBox 32"/>
          <p:cNvSpPr txBox="1"/>
          <p:nvPr/>
        </p:nvSpPr>
        <p:spPr>
          <a:xfrm>
            <a:off x="1640114" y="4648200"/>
            <a:ext cx="81134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Sensor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light detector </a:t>
            </a:r>
          </a:p>
        </p:txBody>
      </p:sp>
      <p:sp>
        <p:nvSpPr>
          <p:cNvPr id="34" name="TextBox 33"/>
          <p:cNvSpPr txBox="1"/>
          <p:nvPr/>
        </p:nvSpPr>
        <p:spPr>
          <a:xfrm>
            <a:off x="1640114" y="5791203"/>
            <a:ext cx="1055188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Actuator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DC or Stepper motor will be rotated according to the calculated angle</a:t>
            </a:r>
          </a:p>
        </p:txBody>
      </p:sp>
      <p:sp>
        <p:nvSpPr>
          <p:cNvPr id="30" name="TextBox 29"/>
          <p:cNvSpPr txBox="1"/>
          <p:nvPr/>
        </p:nvSpPr>
        <p:spPr>
          <a:xfrm>
            <a:off x="1640114" y="5117071"/>
            <a:ext cx="10551886" cy="646331"/>
          </a:xfrm>
          <a:prstGeom prst="rect">
            <a:avLst/>
          </a:prstGeom>
          <a:noFill/>
        </p:spPr>
        <p:txBody>
          <a:bodyPr wrap="square" rtlCol="0">
            <a:spAutoFit/>
          </a:bodyPr>
          <a:lstStyle/>
          <a:p>
            <a:pPr marL="285750" indent="-285750">
              <a:buClrTx/>
              <a:buFontTx/>
              <a:buChar char="-"/>
            </a:pPr>
            <a:r>
              <a:rPr lang="en-US" sz="1800" b="1" kern="1200" dirty="0">
                <a:solidFill>
                  <a:prstClr val="black"/>
                </a:solidFill>
                <a:latin typeface="Calibri"/>
                <a:ea typeface="+mn-ea"/>
                <a:cs typeface="Calibri"/>
              </a:rPr>
              <a:t>Microcontroller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based on the intensity of light, it will calculate the optimum angle for the panel to receive the sunlight</a:t>
            </a:r>
          </a:p>
        </p:txBody>
      </p:sp>
    </p:spTree>
    <p:extLst>
      <p:ext uri="{BB962C8B-B14F-4D97-AF65-F5344CB8AC3E}">
        <p14:creationId xmlns:p14="http://schemas.microsoft.com/office/powerpoint/2010/main" val="33706988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6959-08C3-FAB0-E06A-6F9A69377B26}"/>
              </a:ext>
            </a:extLst>
          </p:cNvPr>
          <p:cNvSpPr>
            <a:spLocks noGrp="1"/>
          </p:cNvSpPr>
          <p:nvPr>
            <p:ph type="title"/>
          </p:nvPr>
        </p:nvSpPr>
        <p:spPr/>
        <p:txBody>
          <a:bodyPr/>
          <a:lstStyle/>
          <a:p>
            <a:r>
              <a:rPr lang="en-MY" dirty="0"/>
              <a:t>Check the components given..</a:t>
            </a:r>
          </a:p>
        </p:txBody>
      </p:sp>
      <p:pic>
        <p:nvPicPr>
          <p:cNvPr id="5" name="Picture 4" descr="Text&#10;&#10;Description automatically generated">
            <a:extLst>
              <a:ext uri="{FF2B5EF4-FFF2-40B4-BE49-F238E27FC236}">
                <a16:creationId xmlns:a16="http://schemas.microsoft.com/office/drawing/2014/main" id="{8BE9A751-07CC-6C5E-03A3-945D93F3FD7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31895" t="33532" r="31240" b="27310"/>
          <a:stretch/>
        </p:blipFill>
        <p:spPr>
          <a:xfrm rot="16200000">
            <a:off x="3652246" y="151711"/>
            <a:ext cx="4887508" cy="6921900"/>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D1C49437-F743-53BB-5F2A-EE3F7EAE9207}"/>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Lst>
          </a:blip>
          <a:srcRect t="2695" r="3187" b="11688"/>
          <a:stretch/>
        </p:blipFill>
        <p:spPr>
          <a:xfrm rot="10800000">
            <a:off x="1793173" y="801584"/>
            <a:ext cx="8177965" cy="5424118"/>
          </a:xfrm>
          <a:prstGeom prst="rect">
            <a:avLst/>
          </a:prstGeom>
        </p:spPr>
      </p:pic>
    </p:spTree>
    <p:extLst>
      <p:ext uri="{BB962C8B-B14F-4D97-AF65-F5344CB8AC3E}">
        <p14:creationId xmlns:p14="http://schemas.microsoft.com/office/powerpoint/2010/main" val="2252400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973E-A40E-4006-A66D-33D66EDFA054}"/>
              </a:ext>
            </a:extLst>
          </p:cNvPr>
          <p:cNvSpPr>
            <a:spLocks noGrp="1"/>
          </p:cNvSpPr>
          <p:nvPr>
            <p:ph type="title"/>
          </p:nvPr>
        </p:nvSpPr>
        <p:spPr>
          <a:xfrm>
            <a:off x="92242" y="136526"/>
            <a:ext cx="10515600" cy="544512"/>
          </a:xfrm>
        </p:spPr>
        <p:txBody>
          <a:bodyPr>
            <a:normAutofit/>
          </a:bodyPr>
          <a:lstStyle/>
          <a:p>
            <a:r>
              <a:rPr lang="en-MY" b="1" dirty="0"/>
              <a:t>Task 2</a:t>
            </a:r>
            <a:r>
              <a:rPr lang="en-MY" dirty="0"/>
              <a:t>: Knight Rider LEDs </a:t>
            </a:r>
          </a:p>
        </p:txBody>
      </p:sp>
      <p:sp>
        <p:nvSpPr>
          <p:cNvPr id="3" name="Content Placeholder 2">
            <a:extLst>
              <a:ext uri="{FF2B5EF4-FFF2-40B4-BE49-F238E27FC236}">
                <a16:creationId xmlns:a16="http://schemas.microsoft.com/office/drawing/2014/main" id="{33550334-9303-4E66-9151-89C79897A370}"/>
              </a:ext>
            </a:extLst>
          </p:cNvPr>
          <p:cNvSpPr>
            <a:spLocks noGrp="1"/>
          </p:cNvSpPr>
          <p:nvPr>
            <p:ph idx="1"/>
          </p:nvPr>
        </p:nvSpPr>
        <p:spPr>
          <a:xfrm>
            <a:off x="838199" y="1825625"/>
            <a:ext cx="10863943" cy="4351338"/>
          </a:xfrm>
        </p:spPr>
        <p:txBody>
          <a:bodyPr/>
          <a:lstStyle/>
          <a:p>
            <a:pPr marL="0" indent="0">
              <a:buNone/>
            </a:pPr>
            <a:r>
              <a:rPr lang="en-MY" b="1" dirty="0"/>
              <a:t>Mission</a:t>
            </a:r>
            <a:r>
              <a:rPr lang="en-MY" dirty="0"/>
              <a:t>: You are given </a:t>
            </a:r>
            <a:r>
              <a:rPr lang="en-MY" b="1" dirty="0"/>
              <a:t>four (4)</a:t>
            </a:r>
            <a:r>
              <a:rPr lang="en-MY" dirty="0"/>
              <a:t> LEDs. Turn ON and OFF each LED with 0.2s delay with knight rider pattern as shown below.</a:t>
            </a:r>
          </a:p>
        </p:txBody>
      </p:sp>
      <p:pic>
        <p:nvPicPr>
          <p:cNvPr id="7170" name="Picture 2" descr="Top 30 Knight Rider Light GIFs | Find the best GIF on Gfycat">
            <a:extLst>
              <a:ext uri="{FF2B5EF4-FFF2-40B4-BE49-F238E27FC236}">
                <a16:creationId xmlns:a16="http://schemas.microsoft.com/office/drawing/2014/main" id="{9CC562E3-41D9-C85C-19A3-9D77EAAB15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35" t="38788" r="25664" b="35238"/>
          <a:stretch/>
        </p:blipFill>
        <p:spPr bwMode="auto">
          <a:xfrm>
            <a:off x="3952813" y="2823754"/>
            <a:ext cx="4286374" cy="17812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73D3417-D000-135C-59C4-E74AD1087E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218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FED590-1D5C-E3C3-FD17-A60512565D95}"/>
              </a:ext>
            </a:extLst>
          </p:cNvPr>
          <p:cNvSpPr>
            <a:spLocks noGrp="1"/>
          </p:cNvSpPr>
          <p:nvPr>
            <p:ph type="title"/>
          </p:nvPr>
        </p:nvSpPr>
        <p:spPr>
          <a:xfrm>
            <a:off x="477980" y="1122363"/>
            <a:ext cx="4731693"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INTRODUCTION TO ARDUINO</a:t>
            </a:r>
          </a:p>
        </p:txBody>
      </p:sp>
      <p:sp>
        <p:nvSpPr>
          <p:cNvPr id="3" name="Text Placeholder 2">
            <a:extLst>
              <a:ext uri="{FF2B5EF4-FFF2-40B4-BE49-F238E27FC236}">
                <a16:creationId xmlns:a16="http://schemas.microsoft.com/office/drawing/2014/main" id="{C722BA37-6FB6-06F8-1D1A-9265C4FE22CE}"/>
              </a:ext>
            </a:extLst>
          </p:cNvPr>
          <p:cNvSpPr>
            <a:spLocks noGrp="1"/>
          </p:cNvSpPr>
          <p:nvPr>
            <p:ph type="body" idx="1"/>
          </p:nvPr>
        </p:nvSpPr>
        <p:spPr>
          <a:xfrm>
            <a:off x="477981" y="4872922"/>
            <a:ext cx="3933306" cy="1208141"/>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up of a circuit board&#10;&#10;Description automatically generated with medium confidence">
            <a:extLst>
              <a:ext uri="{FF2B5EF4-FFF2-40B4-BE49-F238E27FC236}">
                <a16:creationId xmlns:a16="http://schemas.microsoft.com/office/drawing/2014/main" id="{8F31ABE0-8ACD-0A0A-CD7E-F36EC6B3250C}"/>
              </a:ext>
            </a:extLst>
          </p:cNvPr>
          <p:cNvPicPr>
            <a:picLocks noChangeAspect="1"/>
          </p:cNvPicPr>
          <p:nvPr/>
        </p:nvPicPr>
        <p:blipFill rotWithShape="1">
          <a:blip r:embed="rId2"/>
          <a:srcRect l="21374" t="9091" r="1924"/>
          <a:stretch/>
        </p:blipFill>
        <p:spPr>
          <a:xfrm>
            <a:off x="4864608" y="645169"/>
            <a:ext cx="6846363" cy="5416407"/>
          </a:xfrm>
          <a:prstGeom prst="rect">
            <a:avLst/>
          </a:prstGeom>
        </p:spPr>
      </p:pic>
    </p:spTree>
    <p:extLst>
      <p:ext uri="{BB962C8B-B14F-4D97-AF65-F5344CB8AC3E}">
        <p14:creationId xmlns:p14="http://schemas.microsoft.com/office/powerpoint/2010/main" val="36275678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C148A-20F3-4060-A6F2-CCB6B934A4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797050" y="2058171"/>
            <a:ext cx="8295640" cy="4298179"/>
          </a:xfrm>
          <a:prstGeom prst="rect">
            <a:avLst/>
          </a:prstGeom>
          <a:ln>
            <a:noFill/>
          </a:ln>
          <a:effectLst>
            <a:outerShdw blurRad="190500" algn="tl" rotWithShape="0">
              <a:srgbClr val="000000">
                <a:alpha val="70000"/>
              </a:srgbClr>
            </a:outerShdw>
          </a:effec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3269456" y="304801"/>
            <a:ext cx="56530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Introduction to Arduino</a:t>
            </a:r>
          </a:p>
        </p:txBody>
      </p:sp>
      <p:sp>
        <p:nvSpPr>
          <p:cNvPr id="5" name="Rectangle 4">
            <a:extLst>
              <a:ext uri="{FF2B5EF4-FFF2-40B4-BE49-F238E27FC236}">
                <a16:creationId xmlns:a16="http://schemas.microsoft.com/office/drawing/2014/main" id="{26AC646E-AB43-401A-B3E8-EB29F9E24A2B}"/>
              </a:ext>
            </a:extLst>
          </p:cNvPr>
          <p:cNvSpPr/>
          <p:nvPr/>
        </p:nvSpPr>
        <p:spPr>
          <a:xfrm>
            <a:off x="292100" y="1014246"/>
            <a:ext cx="11747500" cy="95410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Arduino</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company/community </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that designs and manufacture </a:t>
            </a:r>
            <a:r>
              <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rPr>
              <a:t>open-source</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single-board </a:t>
            </a:r>
            <a:r>
              <a:rPr kumimoji="0" lang="en-GB" sz="2800" b="1" i="0" u="none" strike="noStrike" kern="1200" cap="none" spc="0" normalizeH="0" baseline="0" noProof="0" dirty="0">
                <a:ln>
                  <a:noFill/>
                </a:ln>
                <a:solidFill>
                  <a:srgbClr val="FF0000"/>
                </a:solidFill>
                <a:effectLst/>
                <a:uLnTx/>
                <a:uFillTx/>
                <a:latin typeface="Calibri" panose="020F0502020204030204"/>
                <a:ea typeface="+mn-ea"/>
                <a:cs typeface="+mn-cs"/>
              </a:rPr>
              <a:t>microcontrollers</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for building digital devices.</a:t>
            </a:r>
          </a:p>
        </p:txBody>
      </p:sp>
    </p:spTree>
    <p:extLst>
      <p:ext uri="{BB962C8B-B14F-4D97-AF65-F5344CB8AC3E}">
        <p14:creationId xmlns:p14="http://schemas.microsoft.com/office/powerpoint/2010/main" val="24594700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4BE00-9DCE-4C7B-9AAD-0C52003BB32E}" type="slidenum">
              <a:rPr kumimoji="0" lang="en-US" altLang="en-US" sz="1200" b="0" i="0" u="none" strike="noStrike" kern="1200" cap="none" spc="0" normalizeH="0" baseline="0" noProof="0" smtClean="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altLang="en-US" sz="1200" b="0" i="0" u="none" strike="noStrike" kern="1200" cap="none" spc="0" normalizeH="0" baseline="0" noProof="0">
              <a:ln>
                <a:noFill/>
              </a:ln>
              <a:solidFill>
                <a:prstClr val="black">
                  <a:tint val="75000"/>
                </a:prstClr>
              </a:solidFill>
              <a:effectLst/>
              <a:uLnTx/>
              <a:uFillTx/>
              <a:latin typeface="Segoe UI Emoji" panose="020B0502040204020203" pitchFamily="34" charset="0"/>
              <a:ea typeface="Segoe UI Emoji" panose="020B0502040204020203" pitchFamily="34" charset="0"/>
              <a:cs typeface="+mn-cs"/>
            </a:endParaRPr>
          </a:p>
        </p:txBody>
      </p:sp>
      <p:sp>
        <p:nvSpPr>
          <p:cNvPr id="17" name="TextBox 16"/>
          <p:cNvSpPr txBox="1"/>
          <p:nvPr/>
        </p:nvSpPr>
        <p:spPr>
          <a:xfrm>
            <a:off x="1981200" y="267715"/>
            <a:ext cx="54244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Family of Arduino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3" y="852490"/>
            <a:ext cx="8215211" cy="3281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3276600" y="66676"/>
            <a:ext cx="7105650" cy="6749454"/>
            <a:chOff x="1447800" y="66675"/>
            <a:chExt cx="7410450" cy="7038975"/>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66675"/>
              <a:ext cx="741045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572000"/>
              <a:ext cx="7400925"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oup 6"/>
          <p:cNvGrpSpPr/>
          <p:nvPr/>
        </p:nvGrpSpPr>
        <p:grpSpPr>
          <a:xfrm>
            <a:off x="3276603" y="213227"/>
            <a:ext cx="1691349" cy="400892"/>
            <a:chOff x="1512700" y="228600"/>
            <a:chExt cx="1763900" cy="418088"/>
          </a:xfrm>
        </p:grpSpPr>
        <p:cxnSp>
          <p:nvCxnSpPr>
            <p:cNvPr id="5" name="Straight Arrow Connector 4"/>
            <p:cNvCxnSpPr>
              <a:cxnSpLocks/>
            </p:cNvCxnSpPr>
            <p:nvPr/>
          </p:nvCxnSpPr>
          <p:spPr>
            <a:xfrm flipV="1">
              <a:off x="1512700" y="437645"/>
              <a:ext cx="1073338" cy="1884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590800" y="228600"/>
              <a:ext cx="685800" cy="418088"/>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930733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E343-4042-4122-90E8-020446565432}"/>
              </a:ext>
            </a:extLst>
          </p:cNvPr>
          <p:cNvSpPr>
            <a:spLocks noGrp="1"/>
          </p:cNvSpPr>
          <p:nvPr>
            <p:ph type="title"/>
          </p:nvPr>
        </p:nvSpPr>
        <p:spPr/>
        <p:txBody>
          <a:bodyPr/>
          <a:lstStyle/>
          <a:p>
            <a:r>
              <a:rPr lang="en-MY" dirty="0"/>
              <a:t>Introduction to Arduino: Hardware</a:t>
            </a:r>
          </a:p>
        </p:txBody>
      </p:sp>
      <p:pic>
        <p:nvPicPr>
          <p:cNvPr id="5" name="Picture 4">
            <a:extLst>
              <a:ext uri="{FF2B5EF4-FFF2-40B4-BE49-F238E27FC236}">
                <a16:creationId xmlns:a16="http://schemas.microsoft.com/office/drawing/2014/main" id="{BEC7D5D0-3283-46CD-8A48-D84F828ADABB}"/>
              </a:ext>
            </a:extLst>
          </p:cNvPr>
          <p:cNvPicPr>
            <a:picLocks noChangeAspect="1"/>
          </p:cNvPicPr>
          <p:nvPr/>
        </p:nvPicPr>
        <p:blipFill rotWithShape="1">
          <a:blip r:embed="rId2"/>
          <a:srcRect t="9589"/>
          <a:stretch/>
        </p:blipFill>
        <p:spPr>
          <a:xfrm>
            <a:off x="771525" y="769257"/>
            <a:ext cx="10648950" cy="5950630"/>
          </a:xfrm>
          <a:prstGeom prst="rect">
            <a:avLst/>
          </a:prstGeom>
        </p:spPr>
      </p:pic>
    </p:spTree>
    <p:extLst>
      <p:ext uri="{BB962C8B-B14F-4D97-AF65-F5344CB8AC3E}">
        <p14:creationId xmlns:p14="http://schemas.microsoft.com/office/powerpoint/2010/main" val="2545381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3AD96B-4435-5055-6238-C37417E6CC50}"/>
              </a:ext>
            </a:extLst>
          </p:cNvPr>
          <p:cNvSpPr>
            <a:spLocks noGrp="1"/>
          </p:cNvSpPr>
          <p:nvPr>
            <p:ph type="sldNum" sz="quarter" idx="12"/>
          </p:nvPr>
        </p:nvSpPr>
        <p:spPr/>
        <p:txBody>
          <a:bodyPr/>
          <a:lstStyle/>
          <a:p>
            <a:fld id="{97F602B8-641D-8D41-8B85-BB575C35C1EA}" type="slidenum">
              <a:rPr lang="ms-MY" smtClean="0"/>
              <a:t>12</a:t>
            </a:fld>
            <a:endParaRPr lang="ms-MY"/>
          </a:p>
        </p:txBody>
      </p:sp>
      <p:pic>
        <p:nvPicPr>
          <p:cNvPr id="6" name="Picture 5" descr="A circuit board with wires connected to it&#10;&#10;Description automatically generated">
            <a:extLst>
              <a:ext uri="{FF2B5EF4-FFF2-40B4-BE49-F238E27FC236}">
                <a16:creationId xmlns:a16="http://schemas.microsoft.com/office/drawing/2014/main" id="{7B8D7AE1-5D2B-5A92-B1B6-6EA3F6AF3532}"/>
              </a:ext>
            </a:extLst>
          </p:cNvPr>
          <p:cNvPicPr>
            <a:picLocks noChangeAspect="1"/>
          </p:cNvPicPr>
          <p:nvPr/>
        </p:nvPicPr>
        <p:blipFill>
          <a:blip r:embed="rId2"/>
          <a:stretch>
            <a:fillRect/>
          </a:stretch>
        </p:blipFill>
        <p:spPr>
          <a:xfrm>
            <a:off x="481263" y="1701217"/>
            <a:ext cx="7772400" cy="384433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CDCFC52-3A83-11D4-9F1E-3197F596A44A}"/>
              </a:ext>
            </a:extLst>
          </p:cNvPr>
          <p:cNvPicPr>
            <a:picLocks noChangeAspect="1"/>
          </p:cNvPicPr>
          <p:nvPr/>
        </p:nvPicPr>
        <p:blipFill>
          <a:blip r:embed="rId3"/>
          <a:stretch>
            <a:fillRect/>
          </a:stretch>
        </p:blipFill>
        <p:spPr>
          <a:xfrm>
            <a:off x="9721083" y="-23052"/>
            <a:ext cx="2158528" cy="6858000"/>
          </a:xfrm>
          <a:prstGeom prst="rect">
            <a:avLst/>
          </a:prstGeom>
        </p:spPr>
      </p:pic>
      <p:sp>
        <p:nvSpPr>
          <p:cNvPr id="11" name="Title 1">
            <a:extLst>
              <a:ext uri="{FF2B5EF4-FFF2-40B4-BE49-F238E27FC236}">
                <a16:creationId xmlns:a16="http://schemas.microsoft.com/office/drawing/2014/main" id="{97BB6FD5-66EE-7CBC-6C47-9B410DDCAF1E}"/>
              </a:ext>
            </a:extLst>
          </p:cNvPr>
          <p:cNvSpPr>
            <a:spLocks noGrp="1"/>
          </p:cNvSpPr>
          <p:nvPr>
            <p:ph type="title"/>
          </p:nvPr>
        </p:nvSpPr>
        <p:spPr>
          <a:xfrm>
            <a:off x="92242" y="136526"/>
            <a:ext cx="10515600" cy="544512"/>
          </a:xfrm>
        </p:spPr>
        <p:txBody>
          <a:bodyPr>
            <a:normAutofit/>
          </a:bodyPr>
          <a:lstStyle/>
          <a:p>
            <a:r>
              <a:rPr lang="en-MY" b="1" dirty="0"/>
              <a:t>Task 2</a:t>
            </a:r>
            <a:r>
              <a:rPr lang="en-MY" dirty="0"/>
              <a:t>: Knight Rider LEDs </a:t>
            </a:r>
          </a:p>
        </p:txBody>
      </p:sp>
    </p:spTree>
    <p:extLst>
      <p:ext uri="{BB962C8B-B14F-4D97-AF65-F5344CB8AC3E}">
        <p14:creationId xmlns:p14="http://schemas.microsoft.com/office/powerpoint/2010/main" val="68099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6B8E3D-E857-7536-D779-85B724569D62}"/>
              </a:ext>
            </a:extLst>
          </p:cNvPr>
          <p:cNvSpPr>
            <a:spLocks noGrp="1"/>
          </p:cNvSpPr>
          <p:nvPr>
            <p:ph type="sldNum" sz="quarter" idx="12"/>
          </p:nvPr>
        </p:nvSpPr>
        <p:spPr/>
        <p:txBody>
          <a:bodyPr/>
          <a:lstStyle/>
          <a:p>
            <a:fld id="{97F602B8-641D-8D41-8B85-BB575C35C1EA}" type="slidenum">
              <a:rPr lang="ms-MY" smtClean="0"/>
              <a:t>13</a:t>
            </a:fld>
            <a:endParaRPr lang="ms-MY"/>
          </a:p>
        </p:txBody>
      </p:sp>
      <p:pic>
        <p:nvPicPr>
          <p:cNvPr id="6" name="Picture 5" descr="A screenshot of a computer&#10;&#10;Description automatically generated">
            <a:extLst>
              <a:ext uri="{FF2B5EF4-FFF2-40B4-BE49-F238E27FC236}">
                <a16:creationId xmlns:a16="http://schemas.microsoft.com/office/drawing/2014/main" id="{10066A39-FA94-7EC9-A17D-C4E7B5E28A03}"/>
              </a:ext>
            </a:extLst>
          </p:cNvPr>
          <p:cNvPicPr>
            <a:picLocks noChangeAspect="1"/>
          </p:cNvPicPr>
          <p:nvPr/>
        </p:nvPicPr>
        <p:blipFill>
          <a:blip r:embed="rId2"/>
          <a:stretch>
            <a:fillRect/>
          </a:stretch>
        </p:blipFill>
        <p:spPr>
          <a:xfrm>
            <a:off x="0" y="-204537"/>
            <a:ext cx="12192000" cy="7881054"/>
          </a:xfrm>
          <a:prstGeom prst="rect">
            <a:avLst/>
          </a:prstGeom>
        </p:spPr>
      </p:pic>
    </p:spTree>
    <p:extLst>
      <p:ext uri="{BB962C8B-B14F-4D97-AF65-F5344CB8AC3E}">
        <p14:creationId xmlns:p14="http://schemas.microsoft.com/office/powerpoint/2010/main" val="25371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How can we bring this project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to life in the real world?</a:t>
            </a:r>
          </a:p>
        </p:txBody>
      </p:sp>
    </p:spTree>
    <p:extLst>
      <p:ext uri="{BB962C8B-B14F-4D97-AF65-F5344CB8AC3E}">
        <p14:creationId xmlns:p14="http://schemas.microsoft.com/office/powerpoint/2010/main" val="308664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E343-4042-4122-90E8-020446565432}"/>
              </a:ext>
            </a:extLst>
          </p:cNvPr>
          <p:cNvSpPr>
            <a:spLocks noGrp="1"/>
          </p:cNvSpPr>
          <p:nvPr>
            <p:ph type="title"/>
          </p:nvPr>
        </p:nvSpPr>
        <p:spPr/>
        <p:txBody>
          <a:bodyPr/>
          <a:lstStyle/>
          <a:p>
            <a:r>
              <a:rPr lang="en-MY" dirty="0"/>
              <a:t>Introduction to Arduino: Hardware</a:t>
            </a:r>
          </a:p>
        </p:txBody>
      </p:sp>
      <p:pic>
        <p:nvPicPr>
          <p:cNvPr id="3074" name="Picture 2" descr="Key components of an Arduino board.">
            <a:extLst>
              <a:ext uri="{FF2B5EF4-FFF2-40B4-BE49-F238E27FC236}">
                <a16:creationId xmlns:a16="http://schemas.microsoft.com/office/drawing/2014/main" id="{97E1A178-1C4E-90AF-F44A-149AFD678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238" y="989095"/>
            <a:ext cx="82550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n Arduino? - SparkFun Learn">
            <a:extLst>
              <a:ext uri="{FF2B5EF4-FFF2-40B4-BE49-F238E27FC236}">
                <a16:creationId xmlns:a16="http://schemas.microsoft.com/office/drawing/2014/main" id="{D8591F52-E15B-74EB-B6E3-A4A43BEB3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016" y="1383631"/>
            <a:ext cx="5250321" cy="3859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9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5E1B6-3DF9-F1A1-C42B-B32357DB4541}"/>
              </a:ext>
            </a:extLst>
          </p:cNvPr>
          <p:cNvSpPr>
            <a:spLocks noGrp="1"/>
          </p:cNvSpPr>
          <p:nvPr>
            <p:ph type="sldNum" sz="quarter" idx="12"/>
          </p:nvPr>
        </p:nvSpPr>
        <p:spPr/>
        <p:txBody>
          <a:bodyPr/>
          <a:lstStyle/>
          <a:p>
            <a:fld id="{97F602B8-641D-8D41-8B85-BB575C35C1EA}" type="slidenum">
              <a:rPr lang="ms-MY" smtClean="0"/>
              <a:t>16</a:t>
            </a:fld>
            <a:endParaRPr lang="ms-MY"/>
          </a:p>
        </p:txBody>
      </p:sp>
      <p:pic>
        <p:nvPicPr>
          <p:cNvPr id="4100" name="Picture 4" descr="Arduino Pin Configuration: A Detailed Guide (2021) | Robu.in">
            <a:extLst>
              <a:ext uri="{FF2B5EF4-FFF2-40B4-BE49-F238E27FC236}">
                <a16:creationId xmlns:a16="http://schemas.microsoft.com/office/drawing/2014/main" id="{9DEA3F75-2939-59C1-ACE8-6D7DA4EDA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459579" cy="6060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A396B7-20EA-D18F-239C-ADDCAF392838}"/>
              </a:ext>
            </a:extLst>
          </p:cNvPr>
          <p:cNvSpPr txBox="1"/>
          <p:nvPr/>
        </p:nvSpPr>
        <p:spPr>
          <a:xfrm>
            <a:off x="1630279" y="5829988"/>
            <a:ext cx="2279985" cy="461665"/>
          </a:xfrm>
          <a:prstGeom prst="rect">
            <a:avLst/>
          </a:prstGeom>
          <a:noFill/>
        </p:spPr>
        <p:txBody>
          <a:bodyPr wrap="square">
            <a:spAutoFit/>
          </a:bodyPr>
          <a:lstStyle/>
          <a:p>
            <a:pPr algn="ctr"/>
            <a:r>
              <a:rPr lang="en-US" sz="2400" dirty="0"/>
              <a:t>Arduino UNO</a:t>
            </a:r>
          </a:p>
        </p:txBody>
      </p:sp>
      <p:sp>
        <p:nvSpPr>
          <p:cNvPr id="7" name="TextBox 6">
            <a:extLst>
              <a:ext uri="{FF2B5EF4-FFF2-40B4-BE49-F238E27FC236}">
                <a16:creationId xmlns:a16="http://schemas.microsoft.com/office/drawing/2014/main" id="{266A1AB7-0C5A-4B8D-A9F2-50C8DBD664D8}"/>
              </a:ext>
            </a:extLst>
          </p:cNvPr>
          <p:cNvSpPr txBox="1"/>
          <p:nvPr/>
        </p:nvSpPr>
        <p:spPr>
          <a:xfrm>
            <a:off x="8496300" y="5711012"/>
            <a:ext cx="2279985" cy="461665"/>
          </a:xfrm>
          <a:prstGeom prst="rect">
            <a:avLst/>
          </a:prstGeom>
          <a:noFill/>
        </p:spPr>
        <p:txBody>
          <a:bodyPr wrap="square">
            <a:spAutoFit/>
          </a:bodyPr>
          <a:lstStyle/>
          <a:p>
            <a:pPr algn="ctr"/>
            <a:r>
              <a:rPr lang="en-US" sz="2400" dirty="0"/>
              <a:t>ESP 8266</a:t>
            </a:r>
          </a:p>
        </p:txBody>
      </p:sp>
      <p:pic>
        <p:nvPicPr>
          <p:cNvPr id="4102" name="Picture 6" descr="ESP8266 Pinout Reference: Which GPIO pins should you use? | Random Nerd  Tutorials">
            <a:extLst>
              <a:ext uri="{FF2B5EF4-FFF2-40B4-BE49-F238E27FC236}">
                <a16:creationId xmlns:a16="http://schemas.microsoft.com/office/drawing/2014/main" id="{D61EE62E-0615-AD43-3466-98E1DFF00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58" y="2610855"/>
            <a:ext cx="4633566" cy="307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99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5E1B6-3DF9-F1A1-C42B-B32357DB4541}"/>
              </a:ext>
            </a:extLst>
          </p:cNvPr>
          <p:cNvSpPr>
            <a:spLocks noGrp="1"/>
          </p:cNvSpPr>
          <p:nvPr>
            <p:ph type="sldNum" sz="quarter" idx="12"/>
          </p:nvPr>
        </p:nvSpPr>
        <p:spPr/>
        <p:txBody>
          <a:bodyPr/>
          <a:lstStyle/>
          <a:p>
            <a:fld id="{97F602B8-641D-8D41-8B85-BB575C35C1EA}" type="slidenum">
              <a:rPr lang="ms-MY" smtClean="0"/>
              <a:t>17</a:t>
            </a:fld>
            <a:endParaRPr lang="ms-MY"/>
          </a:p>
        </p:txBody>
      </p:sp>
      <p:sp>
        <p:nvSpPr>
          <p:cNvPr id="7" name="TextBox 6">
            <a:extLst>
              <a:ext uri="{FF2B5EF4-FFF2-40B4-BE49-F238E27FC236}">
                <a16:creationId xmlns:a16="http://schemas.microsoft.com/office/drawing/2014/main" id="{266A1AB7-0C5A-4B8D-A9F2-50C8DBD664D8}"/>
              </a:ext>
            </a:extLst>
          </p:cNvPr>
          <p:cNvSpPr txBox="1"/>
          <p:nvPr/>
        </p:nvSpPr>
        <p:spPr>
          <a:xfrm>
            <a:off x="4357436" y="5941361"/>
            <a:ext cx="2279985" cy="461665"/>
          </a:xfrm>
          <a:prstGeom prst="rect">
            <a:avLst/>
          </a:prstGeom>
          <a:noFill/>
        </p:spPr>
        <p:txBody>
          <a:bodyPr wrap="square">
            <a:spAutoFit/>
          </a:bodyPr>
          <a:lstStyle/>
          <a:p>
            <a:pPr algn="ctr"/>
            <a:r>
              <a:rPr lang="en-US" sz="2400" dirty="0"/>
              <a:t>ESP 8266</a:t>
            </a:r>
          </a:p>
        </p:txBody>
      </p:sp>
      <p:pic>
        <p:nvPicPr>
          <p:cNvPr id="4102" name="Picture 6" descr="ESP8266 Pinout Reference: Which GPIO pins should you use? | Random Nerd  Tutorials">
            <a:extLst>
              <a:ext uri="{FF2B5EF4-FFF2-40B4-BE49-F238E27FC236}">
                <a16:creationId xmlns:a16="http://schemas.microsoft.com/office/drawing/2014/main" id="{D61EE62E-0615-AD43-3466-98E1DFF00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693" y="136525"/>
            <a:ext cx="8820613" cy="585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726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3"/>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66CC"/>
              </a:buClr>
              <a:buSzPts val="4800"/>
              <a:buFont typeface="Arial"/>
              <a:buNone/>
            </a:pPr>
            <a:r>
              <a:rPr lang="en-US" sz="4800" b="1" dirty="0">
                <a:solidFill>
                  <a:srgbClr val="0066CC"/>
                </a:solidFill>
                <a:latin typeface="Arial"/>
                <a:ea typeface="Arial"/>
                <a:cs typeface="Arial"/>
                <a:sym typeface="Arial"/>
              </a:rPr>
              <a:t>ESP8266</a:t>
            </a:r>
            <a:endParaRPr sz="4800" b="1" dirty="0">
              <a:solidFill>
                <a:srgbClr val="0066CC"/>
              </a:solidFill>
              <a:latin typeface="Arial"/>
              <a:ea typeface="Arial"/>
              <a:cs typeface="Arial"/>
              <a:sym typeface="Arial"/>
            </a:endParaRPr>
          </a:p>
        </p:txBody>
      </p:sp>
      <p:sp>
        <p:nvSpPr>
          <p:cNvPr id="621" name="Google Shape;621;p13"/>
          <p:cNvSpPr txBox="1">
            <a:spLocks noGrp="1"/>
          </p:cNvSpPr>
          <p:nvPr>
            <p:ph type="body" idx="1"/>
          </p:nvPr>
        </p:nvSpPr>
        <p:spPr>
          <a:xfrm>
            <a:off x="609600" y="1600203"/>
            <a:ext cx="5384800" cy="4525963"/>
          </a:xfrm>
          <a:prstGeom prst="rect">
            <a:avLst/>
          </a:prstGeom>
          <a:noFill/>
          <a:ln>
            <a:noFill/>
          </a:ln>
        </p:spPr>
        <p:txBody>
          <a:bodyPr spcFirstLastPara="1" wrap="square" lIns="91425" tIns="45700" rIns="91425" bIns="45700" anchor="t" anchorCtr="0">
            <a:normAutofit/>
          </a:bodyPr>
          <a:lstStyle/>
          <a:p>
            <a:pPr marL="228594" lvl="0" indent="-228594" algn="l" rtl="0">
              <a:lnSpc>
                <a:spcPct val="90000"/>
              </a:lnSpc>
              <a:spcBef>
                <a:spcPts val="0"/>
              </a:spcBef>
              <a:spcAft>
                <a:spcPts val="0"/>
              </a:spcAft>
              <a:buClr>
                <a:schemeClr val="dk1"/>
              </a:buClr>
              <a:buSzPts val="2800"/>
              <a:buChar char="•"/>
            </a:pPr>
            <a:r>
              <a:rPr lang="en-US" b="1" dirty="0"/>
              <a:t>ESP8266</a:t>
            </a:r>
            <a:r>
              <a:rPr lang="en-US" dirty="0"/>
              <a:t> microcontroller integrated with Wi-Fi and Bluetooth module.</a:t>
            </a:r>
            <a:endParaRPr dirty="0"/>
          </a:p>
          <a:p>
            <a:pPr marL="228594" lvl="0" indent="-228594" algn="l" rtl="0">
              <a:lnSpc>
                <a:spcPct val="90000"/>
              </a:lnSpc>
              <a:spcBef>
                <a:spcPts val="1000"/>
              </a:spcBef>
              <a:spcAft>
                <a:spcPts val="0"/>
              </a:spcAft>
              <a:buClr>
                <a:schemeClr val="dk1"/>
              </a:buClr>
              <a:buSzPts val="2800"/>
              <a:buChar char="•"/>
            </a:pPr>
            <a:r>
              <a:rPr lang="en-US" dirty="0"/>
              <a:t>Very practical for IoT project</a:t>
            </a:r>
            <a:endParaRPr dirty="0"/>
          </a:p>
          <a:p>
            <a:pPr marL="685783" lvl="1" indent="-228594" algn="l" rtl="0">
              <a:lnSpc>
                <a:spcPct val="90000"/>
              </a:lnSpc>
              <a:spcBef>
                <a:spcPts val="500"/>
              </a:spcBef>
              <a:spcAft>
                <a:spcPts val="0"/>
              </a:spcAft>
              <a:buClr>
                <a:schemeClr val="dk1"/>
              </a:buClr>
              <a:buSzPts val="2400"/>
              <a:buChar char="•"/>
            </a:pPr>
            <a:r>
              <a:rPr lang="en-US" dirty="0"/>
              <a:t>Low-cost</a:t>
            </a:r>
            <a:endParaRPr dirty="0"/>
          </a:p>
          <a:p>
            <a:pPr marL="685783" lvl="1" indent="-228594" algn="l" rtl="0">
              <a:lnSpc>
                <a:spcPct val="90000"/>
              </a:lnSpc>
              <a:spcBef>
                <a:spcPts val="500"/>
              </a:spcBef>
              <a:spcAft>
                <a:spcPts val="0"/>
              </a:spcAft>
              <a:buClr>
                <a:schemeClr val="dk1"/>
              </a:buClr>
              <a:buSzPts val="2400"/>
              <a:buChar char="•"/>
            </a:pPr>
            <a:r>
              <a:rPr lang="en-US" dirty="0"/>
              <a:t>Low-power</a:t>
            </a:r>
            <a:endParaRPr dirty="0"/>
          </a:p>
          <a:p>
            <a:pPr marL="685783" lvl="1" indent="-228594" algn="l" rtl="0">
              <a:lnSpc>
                <a:spcPct val="90000"/>
              </a:lnSpc>
              <a:spcBef>
                <a:spcPts val="500"/>
              </a:spcBef>
              <a:spcAft>
                <a:spcPts val="0"/>
              </a:spcAft>
              <a:buClr>
                <a:schemeClr val="dk1"/>
              </a:buClr>
              <a:buSzPts val="2400"/>
              <a:buChar char="•"/>
            </a:pPr>
            <a:r>
              <a:rPr lang="en-US" dirty="0"/>
              <a:t>Many GPIO pin</a:t>
            </a:r>
            <a:endParaRPr dirty="0"/>
          </a:p>
        </p:txBody>
      </p:sp>
      <p:pic>
        <p:nvPicPr>
          <p:cNvPr id="622" name="Google Shape;622;p13" descr="A close-up of a computer chip"/>
          <p:cNvPicPr preferRelativeResize="0"/>
          <p:nvPr/>
        </p:nvPicPr>
        <p:blipFill rotWithShape="1">
          <a:blip r:embed="rId3">
            <a:alphaModFix/>
          </a:blip>
          <a:srcRect/>
          <a:stretch/>
        </p:blipFill>
        <p:spPr>
          <a:xfrm>
            <a:off x="5994400" y="1600202"/>
            <a:ext cx="5916945" cy="4286247"/>
          </a:xfrm>
          <a:prstGeom prst="rect">
            <a:avLst/>
          </a:prstGeom>
          <a:noFill/>
          <a:ln>
            <a:noFill/>
          </a:ln>
        </p:spPr>
      </p:pic>
    </p:spTree>
    <p:extLst>
      <p:ext uri="{BB962C8B-B14F-4D97-AF65-F5344CB8AC3E}">
        <p14:creationId xmlns:p14="http://schemas.microsoft.com/office/powerpoint/2010/main" val="3271391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How can we bring this project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to life in the real world?</a:t>
            </a:r>
          </a:p>
        </p:txBody>
      </p:sp>
    </p:spTree>
    <p:extLst>
      <p:ext uri="{BB962C8B-B14F-4D97-AF65-F5344CB8AC3E}">
        <p14:creationId xmlns:p14="http://schemas.microsoft.com/office/powerpoint/2010/main" val="871605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151769-4624-E194-0BE5-0AC0B94111AF}"/>
              </a:ext>
            </a:extLst>
          </p:cNvPr>
          <p:cNvSpPr/>
          <p:nvPr/>
        </p:nvSpPr>
        <p:spPr>
          <a:xfrm>
            <a:off x="0" y="0"/>
            <a:ext cx="12192000" cy="6858000"/>
          </a:xfrm>
          <a:prstGeom prst="rect">
            <a:avLst/>
          </a:prstGeom>
          <a:solidFill>
            <a:srgbClr val="FFFF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0" y="1797784"/>
            <a:ext cx="12192000" cy="3262432"/>
          </a:xfrm>
          <a:prstGeom prst="rect">
            <a:avLst/>
          </a:prstGeom>
        </p:spPr>
        <p:txBody>
          <a:bodyPr wrap="square">
            <a:spAutoFit/>
          </a:bodyPr>
          <a:lstStyle/>
          <a:p>
            <a:pPr algn="ctr" defTabSz="609585">
              <a:buClrTx/>
            </a:pPr>
            <a:r>
              <a:rPr lang="en-MY" sz="11800" b="1" kern="1200" dirty="0">
                <a:solidFill>
                  <a:srgbClr val="0432FF"/>
                </a:solidFill>
                <a:latin typeface="Calibri"/>
                <a:ea typeface="+mn-ea"/>
                <a:cs typeface="+mn-cs"/>
              </a:rPr>
              <a:t>IoT and 5G</a:t>
            </a:r>
          </a:p>
          <a:p>
            <a:pPr algn="ctr" defTabSz="609585">
              <a:buClrTx/>
            </a:pPr>
            <a:r>
              <a:rPr lang="en-MY" sz="8800" b="1" kern="1200" dirty="0">
                <a:solidFill>
                  <a:schemeClr val="tx1">
                    <a:lumMod val="50000"/>
                    <a:lumOff val="50000"/>
                  </a:schemeClr>
                </a:solidFill>
                <a:latin typeface="Calibri"/>
                <a:ea typeface="+mn-ea"/>
                <a:cs typeface="+mn-cs"/>
              </a:rPr>
              <a:t>(Get your hands dirty)</a:t>
            </a:r>
          </a:p>
        </p:txBody>
      </p:sp>
    </p:spTree>
    <p:extLst>
      <p:ext uri="{BB962C8B-B14F-4D97-AF65-F5344CB8AC3E}">
        <p14:creationId xmlns:p14="http://schemas.microsoft.com/office/powerpoint/2010/main" val="4103667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From Software Prototype </a:t>
            </a:r>
            <a:r>
              <a:rPr lang="en-MY" dirty="0">
                <a:solidFill>
                  <a:srgbClr val="00B050"/>
                </a:solidFill>
              </a:rPr>
              <a:t>(</a:t>
            </a:r>
            <a:r>
              <a:rPr lang="en-MY" dirty="0" err="1">
                <a:solidFill>
                  <a:srgbClr val="00B050"/>
                </a:solidFill>
              </a:rPr>
              <a:t>Tinkercad</a:t>
            </a:r>
            <a:r>
              <a:rPr lang="en-MY" dirty="0">
                <a:solidFill>
                  <a:srgbClr val="00B050"/>
                </a:solidFill>
              </a:rPr>
              <a:t>)</a:t>
            </a:r>
            <a:r>
              <a:rPr lang="en-MY" dirty="0"/>
              <a:t> </a:t>
            </a:r>
            <a:br>
              <a:rPr lang="en-MY" dirty="0"/>
            </a:br>
            <a:r>
              <a:rPr lang="en-MY" dirty="0"/>
              <a:t>To Hardware </a:t>
            </a:r>
            <a:r>
              <a:rPr lang="en-MY" dirty="0" err="1"/>
              <a:t>Protoype</a:t>
            </a:r>
            <a:r>
              <a:rPr lang="en-MY" dirty="0"/>
              <a:t> </a:t>
            </a:r>
            <a:r>
              <a:rPr lang="en-MY" dirty="0">
                <a:solidFill>
                  <a:schemeClr val="accent6">
                    <a:lumMod val="50000"/>
                  </a:schemeClr>
                </a:solidFill>
              </a:rPr>
              <a:t>(ESP8266) </a:t>
            </a:r>
          </a:p>
        </p:txBody>
      </p:sp>
      <p:sp>
        <p:nvSpPr>
          <p:cNvPr id="3" name="Content Placeholder 2"/>
          <p:cNvSpPr>
            <a:spLocks noGrp="1"/>
          </p:cNvSpPr>
          <p:nvPr>
            <p:ph idx="1"/>
          </p:nvPr>
        </p:nvSpPr>
        <p:spPr>
          <a:xfrm>
            <a:off x="609600" y="1540042"/>
            <a:ext cx="11582400" cy="4736934"/>
          </a:xfrm>
        </p:spPr>
        <p:txBody>
          <a:bodyPr/>
          <a:lstStyle/>
          <a:p>
            <a:r>
              <a:rPr lang="en-MY" dirty="0"/>
              <a:t>Test your design and idea in </a:t>
            </a:r>
            <a:r>
              <a:rPr lang="en-MY" b="1" dirty="0" err="1">
                <a:solidFill>
                  <a:srgbClr val="00B050"/>
                </a:solidFill>
              </a:rPr>
              <a:t>Tinkercad</a:t>
            </a:r>
            <a:endParaRPr lang="en-MY" dirty="0"/>
          </a:p>
          <a:p>
            <a:r>
              <a:rPr lang="en-MY" dirty="0"/>
              <a:t>Put your hardware components together (ESP, LEDs etc) </a:t>
            </a:r>
          </a:p>
          <a:p>
            <a:r>
              <a:rPr lang="en-MY" dirty="0"/>
              <a:t>Use </a:t>
            </a:r>
            <a:r>
              <a:rPr lang="en-MY" b="1" dirty="0">
                <a:solidFill>
                  <a:srgbClr val="942092"/>
                </a:solidFill>
              </a:rPr>
              <a:t>Arduino IDE </a:t>
            </a:r>
            <a:r>
              <a:rPr lang="en-MY" dirty="0"/>
              <a:t>to load the program into </a:t>
            </a:r>
            <a:r>
              <a:rPr lang="en-MY" b="1" dirty="0">
                <a:solidFill>
                  <a:schemeClr val="accent6">
                    <a:lumMod val="50000"/>
                  </a:schemeClr>
                </a:solidFill>
              </a:rPr>
              <a:t>ESP8266</a:t>
            </a:r>
            <a:r>
              <a:rPr lang="en-MY" dirty="0"/>
              <a:t> </a:t>
            </a:r>
          </a:p>
          <a:p>
            <a:pPr lvl="1"/>
            <a:endParaRPr lang="en-MY" dirty="0"/>
          </a:p>
          <a:p>
            <a:pPr lvl="1"/>
            <a:endParaRPr lang="en-MY" dirty="0"/>
          </a:p>
          <a:p>
            <a:endParaRPr lang="en-MY" dirty="0"/>
          </a:p>
        </p:txBody>
      </p:sp>
      <p:pic>
        <p:nvPicPr>
          <p:cNvPr id="4" name="Picture 4" descr="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24708" y="142875"/>
            <a:ext cx="552451"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8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From Software Prototype </a:t>
            </a:r>
            <a:r>
              <a:rPr lang="en-MY" dirty="0">
                <a:solidFill>
                  <a:srgbClr val="00B050"/>
                </a:solidFill>
              </a:rPr>
              <a:t>(</a:t>
            </a:r>
            <a:r>
              <a:rPr lang="en-MY" dirty="0" err="1">
                <a:solidFill>
                  <a:srgbClr val="00B050"/>
                </a:solidFill>
              </a:rPr>
              <a:t>Tinkercad</a:t>
            </a:r>
            <a:r>
              <a:rPr lang="en-MY" dirty="0">
                <a:solidFill>
                  <a:srgbClr val="00B050"/>
                </a:solidFill>
              </a:rPr>
              <a:t>)</a:t>
            </a:r>
            <a:r>
              <a:rPr lang="en-MY" dirty="0"/>
              <a:t> </a:t>
            </a:r>
            <a:br>
              <a:rPr lang="en-MY" dirty="0"/>
            </a:br>
            <a:r>
              <a:rPr lang="en-MY" dirty="0"/>
              <a:t>To Hardware </a:t>
            </a:r>
            <a:r>
              <a:rPr lang="en-MY" dirty="0" err="1"/>
              <a:t>Protoype</a:t>
            </a:r>
            <a:r>
              <a:rPr lang="en-MY" dirty="0"/>
              <a:t> </a:t>
            </a:r>
            <a:r>
              <a:rPr lang="en-MY" dirty="0">
                <a:solidFill>
                  <a:schemeClr val="accent6">
                    <a:lumMod val="50000"/>
                  </a:schemeClr>
                </a:solidFill>
              </a:rPr>
              <a:t>(ESP8266) </a:t>
            </a:r>
          </a:p>
        </p:txBody>
      </p:sp>
      <p:sp>
        <p:nvSpPr>
          <p:cNvPr id="3" name="Content Placeholder 2"/>
          <p:cNvSpPr>
            <a:spLocks noGrp="1"/>
          </p:cNvSpPr>
          <p:nvPr>
            <p:ph idx="1"/>
          </p:nvPr>
        </p:nvSpPr>
        <p:spPr>
          <a:xfrm>
            <a:off x="609600" y="1540042"/>
            <a:ext cx="11582400" cy="4736934"/>
          </a:xfrm>
        </p:spPr>
        <p:txBody>
          <a:bodyPr/>
          <a:lstStyle/>
          <a:p>
            <a:r>
              <a:rPr lang="en-MY" dirty="0"/>
              <a:t>Test your design and idea in </a:t>
            </a:r>
            <a:r>
              <a:rPr lang="en-MY" b="1" dirty="0" err="1">
                <a:solidFill>
                  <a:srgbClr val="00B050"/>
                </a:solidFill>
              </a:rPr>
              <a:t>Tinkercad</a:t>
            </a:r>
            <a:endParaRPr lang="en-MY" b="1" dirty="0">
              <a:solidFill>
                <a:srgbClr val="00B050"/>
              </a:solidFill>
            </a:endParaRPr>
          </a:p>
          <a:p>
            <a:pPr lvl="1"/>
            <a:r>
              <a:rPr lang="en-MY" dirty="0"/>
              <a:t>Circuit connections (Arduino, breadboard, LEDs and wires)</a:t>
            </a:r>
          </a:p>
          <a:p>
            <a:pPr lvl="1"/>
            <a:r>
              <a:rPr lang="en-MY" dirty="0"/>
              <a:t>Write program (block-based)</a:t>
            </a:r>
          </a:p>
          <a:p>
            <a:pPr lvl="1"/>
            <a:r>
              <a:rPr lang="en-MY" dirty="0"/>
              <a:t>Simulate and test the program (working as expected)</a:t>
            </a:r>
          </a:p>
          <a:p>
            <a:pPr lvl="1"/>
            <a:r>
              <a:rPr lang="en-MY" dirty="0"/>
              <a:t>Convert the program to C++</a:t>
            </a:r>
          </a:p>
          <a:p>
            <a:r>
              <a:rPr lang="en-MY" dirty="0"/>
              <a:t>Put your hardware components together (ESP, LEDs etc) </a:t>
            </a:r>
          </a:p>
          <a:p>
            <a:r>
              <a:rPr lang="en-MY" dirty="0"/>
              <a:t>Use </a:t>
            </a:r>
            <a:r>
              <a:rPr lang="en-MY" b="1" dirty="0">
                <a:solidFill>
                  <a:srgbClr val="942092"/>
                </a:solidFill>
              </a:rPr>
              <a:t>Arduino IDE </a:t>
            </a:r>
            <a:r>
              <a:rPr lang="en-MY" dirty="0"/>
              <a:t>to load the program into </a:t>
            </a:r>
            <a:r>
              <a:rPr lang="en-MY" b="1" dirty="0">
                <a:solidFill>
                  <a:schemeClr val="accent6">
                    <a:lumMod val="50000"/>
                  </a:schemeClr>
                </a:solidFill>
              </a:rPr>
              <a:t>ESP8266</a:t>
            </a:r>
            <a:r>
              <a:rPr lang="en-MY" dirty="0"/>
              <a:t> </a:t>
            </a:r>
          </a:p>
          <a:p>
            <a:pPr lvl="1"/>
            <a:r>
              <a:rPr lang="en-MY" dirty="0"/>
              <a:t>Copy and paste the program to </a:t>
            </a:r>
            <a:r>
              <a:rPr lang="en-MY" b="1" dirty="0">
                <a:solidFill>
                  <a:srgbClr val="942092"/>
                </a:solidFill>
              </a:rPr>
              <a:t>Arduino IDE </a:t>
            </a:r>
          </a:p>
          <a:p>
            <a:pPr lvl="1"/>
            <a:r>
              <a:rPr lang="en-MY" b="1" u="sng" dirty="0"/>
              <a:t>Upload</a:t>
            </a:r>
            <a:r>
              <a:rPr lang="en-MY" dirty="0"/>
              <a:t> the program to </a:t>
            </a:r>
            <a:r>
              <a:rPr lang="en-MY" b="1" dirty="0">
                <a:solidFill>
                  <a:schemeClr val="accent6">
                    <a:lumMod val="50000"/>
                  </a:schemeClr>
                </a:solidFill>
              </a:rPr>
              <a:t>ESP8266</a:t>
            </a:r>
          </a:p>
          <a:p>
            <a:pPr lvl="1"/>
            <a:r>
              <a:rPr lang="en-MY" dirty="0"/>
              <a:t>Verify and test your hardware (working as expected)</a:t>
            </a:r>
          </a:p>
          <a:p>
            <a:pPr lvl="1"/>
            <a:endParaRPr lang="en-MY" dirty="0"/>
          </a:p>
          <a:p>
            <a:endParaRPr lang="en-MY" dirty="0"/>
          </a:p>
        </p:txBody>
      </p:sp>
      <p:pic>
        <p:nvPicPr>
          <p:cNvPr id="4" name="Picture 4" descr="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24708" y="142875"/>
            <a:ext cx="552451"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4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20B14A0-CDAC-AC0A-C28E-074419E83BB8}"/>
              </a:ext>
            </a:extLst>
          </p:cNvPr>
          <p:cNvSpPr txBox="1"/>
          <p:nvPr/>
        </p:nvSpPr>
        <p:spPr>
          <a:xfrm>
            <a:off x="0" y="207701"/>
            <a:ext cx="11887200" cy="584775"/>
          </a:xfrm>
          <a:prstGeom prst="rect">
            <a:avLst/>
          </a:prstGeom>
          <a:noFill/>
        </p:spPr>
        <p:txBody>
          <a:bodyPr wrap="square" rtlCol="0">
            <a:spAutoFit/>
          </a:bodyPr>
          <a:lstStyle/>
          <a:p>
            <a:r>
              <a:rPr lang="en-MY" sz="3200" b="1" dirty="0">
                <a:latin typeface="Rockwell" panose="02060603020205020403" pitchFamily="18" charset="0"/>
                <a:ea typeface="Segoe UI Emoji" panose="020B0502040204020203" pitchFamily="34" charset="0"/>
              </a:rPr>
              <a:t>Assemble your hardware components (ESP, LEDs etc)</a:t>
            </a:r>
            <a:endParaRPr lang="en-MY" sz="3200" b="1" dirty="0">
              <a:solidFill>
                <a:srgbClr val="FF0000"/>
              </a:solidFill>
              <a:latin typeface="Rockwell" panose="02060603020205020403" pitchFamily="18" charset="0"/>
              <a:ea typeface="Segoe UI Emoji" panose="020B0502040204020203" pitchFamily="34" charset="0"/>
            </a:endParaRPr>
          </a:p>
        </p:txBody>
      </p:sp>
      <p:sp>
        <p:nvSpPr>
          <p:cNvPr id="2" name="Slide Number Placeholder 1">
            <a:extLst>
              <a:ext uri="{FF2B5EF4-FFF2-40B4-BE49-F238E27FC236}">
                <a16:creationId xmlns:a16="http://schemas.microsoft.com/office/drawing/2014/main" id="{AC1B2924-FDBC-5D74-D0EF-E29D7FFB9ECB}"/>
              </a:ext>
            </a:extLst>
          </p:cNvPr>
          <p:cNvSpPr>
            <a:spLocks noGrp="1"/>
          </p:cNvSpPr>
          <p:nvPr>
            <p:ph type="sldNum" sz="quarter" idx="12"/>
          </p:nvPr>
        </p:nvSpPr>
        <p:spPr/>
        <p:txBody>
          <a:bodyPr/>
          <a:lstStyle/>
          <a:p>
            <a:fld id="{97F602B8-641D-8D41-8B85-BB575C35C1EA}" type="slidenum">
              <a:rPr lang="ms-MY" smtClean="0"/>
              <a:t>22</a:t>
            </a:fld>
            <a:endParaRPr lang="ms-MY"/>
          </a:p>
        </p:txBody>
      </p:sp>
      <p:pic>
        <p:nvPicPr>
          <p:cNvPr id="4" name="Picture 3" descr="A circuit board with wires connected to it&#10;&#10;Description automatically generated">
            <a:extLst>
              <a:ext uri="{FF2B5EF4-FFF2-40B4-BE49-F238E27FC236}">
                <a16:creationId xmlns:a16="http://schemas.microsoft.com/office/drawing/2014/main" id="{2B630BBD-E4E9-24B6-8C35-B1737FFC2EAB}"/>
              </a:ext>
            </a:extLst>
          </p:cNvPr>
          <p:cNvPicPr>
            <a:picLocks noChangeAspect="1"/>
          </p:cNvPicPr>
          <p:nvPr/>
        </p:nvPicPr>
        <p:blipFill>
          <a:blip r:embed="rId2"/>
          <a:stretch>
            <a:fillRect/>
          </a:stretch>
        </p:blipFill>
        <p:spPr>
          <a:xfrm>
            <a:off x="2546626" y="1040763"/>
            <a:ext cx="6959600" cy="5067300"/>
          </a:xfrm>
          <a:prstGeom prst="rect">
            <a:avLst/>
          </a:prstGeom>
        </p:spPr>
      </p:pic>
    </p:spTree>
    <p:extLst>
      <p:ext uri="{BB962C8B-B14F-4D97-AF65-F5344CB8AC3E}">
        <p14:creationId xmlns:p14="http://schemas.microsoft.com/office/powerpoint/2010/main" val="3417533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cytron.io/image/cache/catalog/products/Breadboard/BD-BB-0508-800x800.jpg">
            <a:extLst>
              <a:ext uri="{FF2B5EF4-FFF2-40B4-BE49-F238E27FC236}">
                <a16:creationId xmlns:a16="http://schemas.microsoft.com/office/drawing/2014/main" id="{839F936A-CEF9-66C1-A880-E850780895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06" t="10369" r="6128" b="8991"/>
          <a:stretch/>
        </p:blipFill>
        <p:spPr bwMode="auto">
          <a:xfrm rot="19584291">
            <a:off x="1911366" y="234435"/>
            <a:ext cx="4904613" cy="4475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E34D9E-FA5C-380C-FB3F-9B8A49C1AE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500" t="20556" r="8333" b="18889"/>
          <a:stretch/>
        </p:blipFill>
        <p:spPr>
          <a:xfrm>
            <a:off x="2107273" y="3849179"/>
            <a:ext cx="4345858" cy="2493133"/>
          </a:xfrm>
          <a:prstGeom prst="rect">
            <a:avLst/>
          </a:prstGeom>
        </p:spPr>
      </p:pic>
      <p:sp>
        <p:nvSpPr>
          <p:cNvPr id="8" name="Rectangle 7">
            <a:extLst>
              <a:ext uri="{FF2B5EF4-FFF2-40B4-BE49-F238E27FC236}">
                <a16:creationId xmlns:a16="http://schemas.microsoft.com/office/drawing/2014/main" id="{C25A677D-7626-B4E2-00A3-5BAF60925C65}"/>
              </a:ext>
            </a:extLst>
          </p:cNvPr>
          <p:cNvSpPr/>
          <p:nvPr/>
        </p:nvSpPr>
        <p:spPr>
          <a:xfrm>
            <a:off x="6032500" y="1986336"/>
            <a:ext cx="158750" cy="639142"/>
          </a:xfrm>
          <a:prstGeom prst="rect">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0D029944-36EF-A38F-C633-864AAA40D8A1}"/>
              </a:ext>
            </a:extLst>
          </p:cNvPr>
          <p:cNvSpPr/>
          <p:nvPr/>
        </p:nvSpPr>
        <p:spPr>
          <a:xfrm>
            <a:off x="6032500" y="2827914"/>
            <a:ext cx="158750" cy="626260"/>
          </a:xfrm>
          <a:prstGeom prst="rect">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a:extLst>
              <a:ext uri="{FF2B5EF4-FFF2-40B4-BE49-F238E27FC236}">
                <a16:creationId xmlns:a16="http://schemas.microsoft.com/office/drawing/2014/main" id="{60D1809E-34D2-CE46-96C7-F878F9EFA766}"/>
              </a:ext>
            </a:extLst>
          </p:cNvPr>
          <p:cNvSpPr/>
          <p:nvPr/>
        </p:nvSpPr>
        <p:spPr>
          <a:xfrm rot="5400000">
            <a:off x="4293151" y="1867879"/>
            <a:ext cx="158751" cy="3535846"/>
          </a:xfrm>
          <a:prstGeom prst="rect">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2" name="Straight Arrow Connector 11">
            <a:extLst>
              <a:ext uri="{FF2B5EF4-FFF2-40B4-BE49-F238E27FC236}">
                <a16:creationId xmlns:a16="http://schemas.microsoft.com/office/drawing/2014/main" id="{B3FAB871-97E0-5DD7-09A4-13E7183655A6}"/>
              </a:ext>
            </a:extLst>
          </p:cNvPr>
          <p:cNvCxnSpPr>
            <a:cxnSpLocks/>
          </p:cNvCxnSpPr>
          <p:nvPr/>
        </p:nvCxnSpPr>
        <p:spPr>
          <a:xfrm flipH="1" flipV="1">
            <a:off x="6350000" y="2316947"/>
            <a:ext cx="1371600" cy="51096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25716121-754B-142A-A6E3-39A098B26EF2}"/>
              </a:ext>
            </a:extLst>
          </p:cNvPr>
          <p:cNvCxnSpPr>
            <a:cxnSpLocks/>
          </p:cNvCxnSpPr>
          <p:nvPr/>
        </p:nvCxnSpPr>
        <p:spPr>
          <a:xfrm flipH="1">
            <a:off x="6350000" y="2838954"/>
            <a:ext cx="1365250" cy="30853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4E16811E-EEC6-649F-AE1C-5AD14DAD8685}"/>
              </a:ext>
            </a:extLst>
          </p:cNvPr>
          <p:cNvCxnSpPr>
            <a:cxnSpLocks/>
          </p:cNvCxnSpPr>
          <p:nvPr/>
        </p:nvCxnSpPr>
        <p:spPr>
          <a:xfrm flipH="1">
            <a:off x="6350000" y="2838954"/>
            <a:ext cx="1358900" cy="81765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2" name="TextBox 21">
            <a:extLst>
              <a:ext uri="{FF2B5EF4-FFF2-40B4-BE49-F238E27FC236}">
                <a16:creationId xmlns:a16="http://schemas.microsoft.com/office/drawing/2014/main" id="{EBF794A6-2CE9-77E3-1C4D-F5164E58D9BD}"/>
              </a:ext>
            </a:extLst>
          </p:cNvPr>
          <p:cNvSpPr txBox="1"/>
          <p:nvPr/>
        </p:nvSpPr>
        <p:spPr>
          <a:xfrm>
            <a:off x="7911966" y="2625478"/>
            <a:ext cx="1742173" cy="369332"/>
          </a:xfrm>
          <a:prstGeom prst="rect">
            <a:avLst/>
          </a:prstGeom>
          <a:noFill/>
        </p:spPr>
        <p:txBody>
          <a:bodyPr wrap="square" rtlCol="0">
            <a:spAutoFit/>
          </a:bodyPr>
          <a:lstStyle/>
          <a:p>
            <a:r>
              <a:rPr lang="en-MY" dirty="0"/>
              <a:t>Connected !</a:t>
            </a:r>
          </a:p>
        </p:txBody>
      </p:sp>
      <p:sp>
        <p:nvSpPr>
          <p:cNvPr id="25" name="TextBox 24">
            <a:extLst>
              <a:ext uri="{FF2B5EF4-FFF2-40B4-BE49-F238E27FC236}">
                <a16:creationId xmlns:a16="http://schemas.microsoft.com/office/drawing/2014/main" id="{520B14A0-CDAC-AC0A-C28E-074419E83BB8}"/>
              </a:ext>
            </a:extLst>
          </p:cNvPr>
          <p:cNvSpPr txBox="1"/>
          <p:nvPr/>
        </p:nvSpPr>
        <p:spPr>
          <a:xfrm>
            <a:off x="0" y="207701"/>
            <a:ext cx="11887200" cy="584775"/>
          </a:xfrm>
          <a:prstGeom prst="rect">
            <a:avLst/>
          </a:prstGeom>
          <a:noFill/>
        </p:spPr>
        <p:txBody>
          <a:bodyPr wrap="square" rtlCol="0">
            <a:spAutoFit/>
          </a:bodyPr>
          <a:lstStyle/>
          <a:p>
            <a:r>
              <a:rPr lang="en-MY" sz="3200" b="1" dirty="0">
                <a:latin typeface="Rockwell" panose="02060603020205020403" pitchFamily="18" charset="0"/>
                <a:ea typeface="Segoe UI Emoji" panose="020B0502040204020203" pitchFamily="34" charset="0"/>
              </a:rPr>
              <a:t>Notes: About Breadboard (internal connections)</a:t>
            </a:r>
            <a:endParaRPr lang="en-MY" sz="3200" b="1" dirty="0">
              <a:solidFill>
                <a:srgbClr val="FF0000"/>
              </a:solidFill>
              <a:latin typeface="Rockwell" panose="02060603020205020403" pitchFamily="18" charset="0"/>
              <a:ea typeface="Segoe UI Emoji" panose="020B0502040204020203" pitchFamily="34" charset="0"/>
            </a:endParaRPr>
          </a:p>
        </p:txBody>
      </p:sp>
      <p:sp>
        <p:nvSpPr>
          <p:cNvPr id="2" name="Slide Number Placeholder 1">
            <a:extLst>
              <a:ext uri="{FF2B5EF4-FFF2-40B4-BE49-F238E27FC236}">
                <a16:creationId xmlns:a16="http://schemas.microsoft.com/office/drawing/2014/main" id="{AC1B2924-FDBC-5D74-D0EF-E29D7FFB9ECB}"/>
              </a:ext>
            </a:extLst>
          </p:cNvPr>
          <p:cNvSpPr>
            <a:spLocks noGrp="1"/>
          </p:cNvSpPr>
          <p:nvPr>
            <p:ph type="sldNum" sz="quarter" idx="12"/>
          </p:nvPr>
        </p:nvSpPr>
        <p:spPr/>
        <p:txBody>
          <a:bodyPr/>
          <a:lstStyle/>
          <a:p>
            <a:fld id="{97F602B8-641D-8D41-8B85-BB575C35C1EA}" type="slidenum">
              <a:rPr lang="ms-MY" smtClean="0"/>
              <a:t>23</a:t>
            </a:fld>
            <a:endParaRPr lang="ms-MY"/>
          </a:p>
        </p:txBody>
      </p:sp>
    </p:spTree>
    <p:extLst>
      <p:ext uri="{BB962C8B-B14F-4D97-AF65-F5344CB8AC3E}">
        <p14:creationId xmlns:p14="http://schemas.microsoft.com/office/powerpoint/2010/main" val="542820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From Software Prototype </a:t>
            </a:r>
            <a:r>
              <a:rPr lang="en-MY" dirty="0">
                <a:solidFill>
                  <a:srgbClr val="00B050"/>
                </a:solidFill>
              </a:rPr>
              <a:t>(</a:t>
            </a:r>
            <a:r>
              <a:rPr lang="en-MY" dirty="0" err="1">
                <a:solidFill>
                  <a:srgbClr val="00B050"/>
                </a:solidFill>
              </a:rPr>
              <a:t>Tinkercad</a:t>
            </a:r>
            <a:r>
              <a:rPr lang="en-MY" dirty="0">
                <a:solidFill>
                  <a:srgbClr val="00B050"/>
                </a:solidFill>
              </a:rPr>
              <a:t>)</a:t>
            </a:r>
            <a:r>
              <a:rPr lang="en-MY" dirty="0"/>
              <a:t> </a:t>
            </a:r>
            <a:br>
              <a:rPr lang="en-MY" dirty="0"/>
            </a:br>
            <a:r>
              <a:rPr lang="en-MY" dirty="0"/>
              <a:t>To Hardware </a:t>
            </a:r>
            <a:r>
              <a:rPr lang="en-MY" dirty="0" err="1"/>
              <a:t>Protoype</a:t>
            </a:r>
            <a:r>
              <a:rPr lang="en-MY" dirty="0"/>
              <a:t> </a:t>
            </a:r>
            <a:r>
              <a:rPr lang="en-MY" dirty="0">
                <a:solidFill>
                  <a:schemeClr val="accent6">
                    <a:lumMod val="50000"/>
                  </a:schemeClr>
                </a:solidFill>
              </a:rPr>
              <a:t>(ESP8266) </a:t>
            </a:r>
          </a:p>
        </p:txBody>
      </p:sp>
      <p:sp>
        <p:nvSpPr>
          <p:cNvPr id="3" name="Content Placeholder 2"/>
          <p:cNvSpPr>
            <a:spLocks noGrp="1"/>
          </p:cNvSpPr>
          <p:nvPr>
            <p:ph idx="1"/>
          </p:nvPr>
        </p:nvSpPr>
        <p:spPr>
          <a:xfrm>
            <a:off x="609600" y="1540042"/>
            <a:ext cx="11582400" cy="4736934"/>
          </a:xfrm>
        </p:spPr>
        <p:txBody>
          <a:bodyPr/>
          <a:lstStyle/>
          <a:p>
            <a:r>
              <a:rPr lang="en-MY" dirty="0">
                <a:solidFill>
                  <a:schemeClr val="bg1">
                    <a:lumMod val="85000"/>
                  </a:schemeClr>
                </a:solidFill>
              </a:rPr>
              <a:t>Test your design and idea in </a:t>
            </a:r>
            <a:r>
              <a:rPr lang="en-MY" b="1" dirty="0" err="1">
                <a:solidFill>
                  <a:schemeClr val="bg1">
                    <a:lumMod val="85000"/>
                  </a:schemeClr>
                </a:solidFill>
              </a:rPr>
              <a:t>Tinkercad</a:t>
            </a:r>
            <a:endParaRPr lang="en-MY" b="1" dirty="0">
              <a:solidFill>
                <a:schemeClr val="bg1">
                  <a:lumMod val="85000"/>
                </a:schemeClr>
              </a:solidFill>
            </a:endParaRPr>
          </a:p>
          <a:p>
            <a:pPr lvl="1"/>
            <a:r>
              <a:rPr lang="en-MY" dirty="0">
                <a:solidFill>
                  <a:schemeClr val="bg1">
                    <a:lumMod val="85000"/>
                  </a:schemeClr>
                </a:solidFill>
              </a:rPr>
              <a:t>Circuit connections (Arduino, breadboard, LEDs and wires)</a:t>
            </a:r>
          </a:p>
          <a:p>
            <a:pPr lvl="1"/>
            <a:r>
              <a:rPr lang="en-MY" dirty="0">
                <a:solidFill>
                  <a:schemeClr val="bg1">
                    <a:lumMod val="85000"/>
                  </a:schemeClr>
                </a:solidFill>
              </a:rPr>
              <a:t>Write program (block-based)</a:t>
            </a:r>
          </a:p>
          <a:p>
            <a:pPr lvl="1"/>
            <a:r>
              <a:rPr lang="en-MY" dirty="0">
                <a:solidFill>
                  <a:schemeClr val="bg1">
                    <a:lumMod val="85000"/>
                  </a:schemeClr>
                </a:solidFill>
              </a:rPr>
              <a:t>Simulate and test the program (working as expected)</a:t>
            </a:r>
          </a:p>
          <a:p>
            <a:pPr lvl="1"/>
            <a:r>
              <a:rPr lang="en-MY" dirty="0">
                <a:solidFill>
                  <a:schemeClr val="bg1">
                    <a:lumMod val="85000"/>
                  </a:schemeClr>
                </a:solidFill>
              </a:rPr>
              <a:t>Convert the program to C++</a:t>
            </a:r>
          </a:p>
          <a:p>
            <a:r>
              <a:rPr lang="en-MY" dirty="0">
                <a:solidFill>
                  <a:schemeClr val="bg1">
                    <a:lumMod val="85000"/>
                  </a:schemeClr>
                </a:solidFill>
              </a:rPr>
              <a:t>Put your hardware components together (ESP, LEDs etc)</a:t>
            </a:r>
            <a:r>
              <a:rPr lang="en-MY" dirty="0"/>
              <a:t> </a:t>
            </a:r>
          </a:p>
          <a:p>
            <a:r>
              <a:rPr lang="en-MY" dirty="0"/>
              <a:t>Use </a:t>
            </a:r>
            <a:r>
              <a:rPr lang="en-MY" b="1" dirty="0">
                <a:solidFill>
                  <a:srgbClr val="942092"/>
                </a:solidFill>
              </a:rPr>
              <a:t>Arduino IDE </a:t>
            </a:r>
            <a:r>
              <a:rPr lang="en-MY" dirty="0"/>
              <a:t>to load the program into </a:t>
            </a:r>
            <a:r>
              <a:rPr lang="en-MY" b="1" dirty="0">
                <a:solidFill>
                  <a:schemeClr val="accent6">
                    <a:lumMod val="50000"/>
                  </a:schemeClr>
                </a:solidFill>
              </a:rPr>
              <a:t>ESP8266</a:t>
            </a:r>
            <a:r>
              <a:rPr lang="en-MY" dirty="0"/>
              <a:t> </a:t>
            </a:r>
          </a:p>
          <a:p>
            <a:pPr lvl="1"/>
            <a:r>
              <a:rPr lang="en-MY" dirty="0"/>
              <a:t>Copy and paste the program to </a:t>
            </a:r>
            <a:r>
              <a:rPr lang="en-MY" b="1" dirty="0">
                <a:solidFill>
                  <a:srgbClr val="942092"/>
                </a:solidFill>
              </a:rPr>
              <a:t>Arduino IDE </a:t>
            </a:r>
          </a:p>
          <a:p>
            <a:pPr lvl="1"/>
            <a:r>
              <a:rPr lang="en-MY" b="1" u="sng" dirty="0"/>
              <a:t>Upload</a:t>
            </a:r>
            <a:r>
              <a:rPr lang="en-MY" dirty="0"/>
              <a:t> the program to </a:t>
            </a:r>
            <a:r>
              <a:rPr lang="en-MY" b="1" dirty="0">
                <a:solidFill>
                  <a:schemeClr val="accent6">
                    <a:lumMod val="50000"/>
                  </a:schemeClr>
                </a:solidFill>
              </a:rPr>
              <a:t>ESP8266</a:t>
            </a:r>
          </a:p>
          <a:p>
            <a:pPr lvl="1"/>
            <a:r>
              <a:rPr lang="en-MY" dirty="0"/>
              <a:t>Verify and test your hardware (working as expected)</a:t>
            </a:r>
          </a:p>
          <a:p>
            <a:pPr lvl="1"/>
            <a:endParaRPr lang="en-MY" dirty="0"/>
          </a:p>
          <a:p>
            <a:endParaRPr lang="en-MY" dirty="0"/>
          </a:p>
        </p:txBody>
      </p:sp>
      <p:pic>
        <p:nvPicPr>
          <p:cNvPr id="4" name="Picture 4" descr="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24708" y="142875"/>
            <a:ext cx="552451"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81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43F49-7223-7DF4-84D7-87917F09DA5D}"/>
              </a:ext>
            </a:extLst>
          </p:cNvPr>
          <p:cNvSpPr>
            <a:spLocks noGrp="1"/>
          </p:cNvSpPr>
          <p:nvPr>
            <p:ph type="title"/>
          </p:nvPr>
        </p:nvSpPr>
        <p:spPr/>
        <p:txBody>
          <a:bodyPr/>
          <a:lstStyle/>
          <a:p>
            <a:r>
              <a:rPr lang="en-US" dirty="0"/>
              <a:t>Copy </a:t>
            </a:r>
            <a:r>
              <a:rPr lang="en-US" dirty="0">
                <a:solidFill>
                  <a:srgbClr val="FFC000"/>
                </a:solidFill>
              </a:rPr>
              <a:t>C++ Code</a:t>
            </a:r>
            <a:r>
              <a:rPr lang="en-US" dirty="0">
                <a:solidFill>
                  <a:srgbClr val="0432FF"/>
                </a:solidFill>
              </a:rPr>
              <a:t> </a:t>
            </a:r>
            <a:r>
              <a:rPr lang="en-US" dirty="0"/>
              <a:t>from </a:t>
            </a:r>
            <a:r>
              <a:rPr lang="en-US" dirty="0" err="1">
                <a:solidFill>
                  <a:srgbClr val="0432FF"/>
                </a:solidFill>
              </a:rPr>
              <a:t>Tinkercad</a:t>
            </a:r>
            <a:r>
              <a:rPr lang="en-US" dirty="0"/>
              <a:t>,</a:t>
            </a:r>
          </a:p>
        </p:txBody>
      </p:sp>
      <p:sp>
        <p:nvSpPr>
          <p:cNvPr id="4" name="Slide Number Placeholder 3">
            <a:extLst>
              <a:ext uri="{FF2B5EF4-FFF2-40B4-BE49-F238E27FC236}">
                <a16:creationId xmlns:a16="http://schemas.microsoft.com/office/drawing/2014/main" id="{6945A2DB-8771-918E-0E66-F288B3D43121}"/>
              </a:ext>
            </a:extLst>
          </p:cNvPr>
          <p:cNvSpPr>
            <a:spLocks noGrp="1"/>
          </p:cNvSpPr>
          <p:nvPr>
            <p:ph type="sldNum" sz="quarter" idx="12"/>
          </p:nvPr>
        </p:nvSpPr>
        <p:spPr/>
        <p:txBody>
          <a:bodyPr/>
          <a:lstStyle/>
          <a:p>
            <a:fld id="{97F602B8-641D-8D41-8B85-BB575C35C1EA}" type="slidenum">
              <a:rPr lang="ms-MY" smtClean="0"/>
              <a:t>25</a:t>
            </a:fld>
            <a:endParaRPr lang="ms-MY"/>
          </a:p>
        </p:txBody>
      </p:sp>
      <p:pic>
        <p:nvPicPr>
          <p:cNvPr id="7" name="Picture 6" descr="A screenshot of a computer&#10;&#10;Description automatically generated">
            <a:extLst>
              <a:ext uri="{FF2B5EF4-FFF2-40B4-BE49-F238E27FC236}">
                <a16:creationId xmlns:a16="http://schemas.microsoft.com/office/drawing/2014/main" id="{C73964F7-0C0B-53BC-5EAA-82237E072965}"/>
              </a:ext>
            </a:extLst>
          </p:cNvPr>
          <p:cNvPicPr>
            <a:picLocks noChangeAspect="1"/>
          </p:cNvPicPr>
          <p:nvPr/>
        </p:nvPicPr>
        <p:blipFill>
          <a:blip r:embed="rId2"/>
          <a:stretch>
            <a:fillRect/>
          </a:stretch>
        </p:blipFill>
        <p:spPr>
          <a:xfrm>
            <a:off x="962527" y="834231"/>
            <a:ext cx="6809451" cy="5850719"/>
          </a:xfrm>
          <a:prstGeom prst="rect">
            <a:avLst/>
          </a:prstGeom>
        </p:spPr>
      </p:pic>
      <p:sp>
        <p:nvSpPr>
          <p:cNvPr id="9" name="Oval 8">
            <a:extLst>
              <a:ext uri="{FF2B5EF4-FFF2-40B4-BE49-F238E27FC236}">
                <a16:creationId xmlns:a16="http://schemas.microsoft.com/office/drawing/2014/main" id="{A0870FDD-16BF-2238-F0FE-BB22E9876484}"/>
              </a:ext>
            </a:extLst>
          </p:cNvPr>
          <p:cNvSpPr/>
          <p:nvPr/>
        </p:nvSpPr>
        <p:spPr>
          <a:xfrm>
            <a:off x="721895" y="1058779"/>
            <a:ext cx="1937084" cy="541421"/>
          </a:xfrm>
          <a:custGeom>
            <a:avLst/>
            <a:gdLst>
              <a:gd name="connsiteX0" fmla="*/ 0 w 1937084"/>
              <a:gd name="connsiteY0" fmla="*/ 270711 h 541421"/>
              <a:gd name="connsiteX1" fmla="*/ 968542 w 1937084"/>
              <a:gd name="connsiteY1" fmla="*/ 0 h 541421"/>
              <a:gd name="connsiteX2" fmla="*/ 1937084 w 1937084"/>
              <a:gd name="connsiteY2" fmla="*/ 270711 h 541421"/>
              <a:gd name="connsiteX3" fmla="*/ 968542 w 1937084"/>
              <a:gd name="connsiteY3" fmla="*/ 541422 h 541421"/>
              <a:gd name="connsiteX4" fmla="*/ 0 w 1937084"/>
              <a:gd name="connsiteY4" fmla="*/ 270711 h 54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084" h="541421" extrusionOk="0">
                <a:moveTo>
                  <a:pt x="0" y="270711"/>
                </a:moveTo>
                <a:cubicBezTo>
                  <a:pt x="-88133" y="66838"/>
                  <a:pt x="367809" y="24704"/>
                  <a:pt x="968542" y="0"/>
                </a:cubicBezTo>
                <a:cubicBezTo>
                  <a:pt x="1547339" y="9239"/>
                  <a:pt x="1927649" y="121501"/>
                  <a:pt x="1937084" y="270711"/>
                </a:cubicBezTo>
                <a:cubicBezTo>
                  <a:pt x="1896343" y="460006"/>
                  <a:pt x="1491505" y="607464"/>
                  <a:pt x="968542" y="541422"/>
                </a:cubicBezTo>
                <a:cubicBezTo>
                  <a:pt x="426761" y="537663"/>
                  <a:pt x="20024" y="429789"/>
                  <a:pt x="0" y="270711"/>
                </a:cubicBezTo>
                <a:close/>
              </a:path>
            </a:pathLst>
          </a:custGeom>
          <a:noFill/>
          <a:ln w="38100">
            <a:solidFill>
              <a:srgbClr val="FF0000"/>
            </a:solidFill>
            <a:prstDash val="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51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grpId="0" nodeType="clickEffect">
                                  <p:stCondLst>
                                    <p:cond delay="0"/>
                                  </p:stCondLst>
                                  <p:endCondLst>
                                    <p:cond evt="onNext" delay="0">
                                      <p:tgtEl>
                                        <p:sldTgt/>
                                      </p:tgtEl>
                                    </p:cond>
                                  </p:end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C0DF1-B0B8-BDAE-B14F-01B38F60F4C4}"/>
              </a:ext>
            </a:extLst>
          </p:cNvPr>
          <p:cNvSpPr>
            <a:spLocks noGrp="1"/>
          </p:cNvSpPr>
          <p:nvPr>
            <p:ph type="sldNum" sz="quarter" idx="12"/>
          </p:nvPr>
        </p:nvSpPr>
        <p:spPr/>
        <p:txBody>
          <a:bodyPr/>
          <a:lstStyle/>
          <a:p>
            <a:fld id="{97F602B8-641D-8D41-8B85-BB575C35C1EA}" type="slidenum">
              <a:rPr lang="ms-MY" smtClean="0"/>
              <a:t>26</a:t>
            </a:fld>
            <a:endParaRPr lang="ms-MY"/>
          </a:p>
        </p:txBody>
      </p:sp>
      <p:pic>
        <p:nvPicPr>
          <p:cNvPr id="6" name="Picture 5" descr="A screenshot of a computer&#10;&#10;Description automatically generated">
            <a:extLst>
              <a:ext uri="{FF2B5EF4-FFF2-40B4-BE49-F238E27FC236}">
                <a16:creationId xmlns:a16="http://schemas.microsoft.com/office/drawing/2014/main" id="{682FD577-071F-8024-F9E9-1FBC27F5669A}"/>
              </a:ext>
            </a:extLst>
          </p:cNvPr>
          <p:cNvPicPr>
            <a:picLocks noChangeAspect="1"/>
          </p:cNvPicPr>
          <p:nvPr/>
        </p:nvPicPr>
        <p:blipFill>
          <a:blip r:embed="rId2"/>
          <a:stretch>
            <a:fillRect/>
          </a:stretch>
        </p:blipFill>
        <p:spPr>
          <a:xfrm>
            <a:off x="90134" y="1370014"/>
            <a:ext cx="7772400" cy="503239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BE2AE5B-6189-FA6D-2900-78C22D8CEEB2}"/>
              </a:ext>
            </a:extLst>
          </p:cNvPr>
          <p:cNvPicPr>
            <a:picLocks noChangeAspect="1"/>
          </p:cNvPicPr>
          <p:nvPr/>
        </p:nvPicPr>
        <p:blipFill>
          <a:blip r:embed="rId3"/>
          <a:stretch>
            <a:fillRect/>
          </a:stretch>
        </p:blipFill>
        <p:spPr>
          <a:xfrm>
            <a:off x="4329466" y="1645071"/>
            <a:ext cx="7772400" cy="5023624"/>
          </a:xfrm>
          <a:prstGeom prst="rect">
            <a:avLst/>
          </a:prstGeom>
        </p:spPr>
      </p:pic>
      <p:sp>
        <p:nvSpPr>
          <p:cNvPr id="9" name="Title 1">
            <a:extLst>
              <a:ext uri="{FF2B5EF4-FFF2-40B4-BE49-F238E27FC236}">
                <a16:creationId xmlns:a16="http://schemas.microsoft.com/office/drawing/2014/main" id="{B3A0AAF2-161D-BB72-68A5-CBF656064568}"/>
              </a:ext>
            </a:extLst>
          </p:cNvPr>
          <p:cNvSpPr>
            <a:spLocks noGrp="1"/>
          </p:cNvSpPr>
          <p:nvPr>
            <p:ph type="title"/>
          </p:nvPr>
        </p:nvSpPr>
        <p:spPr>
          <a:xfrm>
            <a:off x="838200" y="171450"/>
            <a:ext cx="10515600" cy="1325563"/>
          </a:xfrm>
        </p:spPr>
        <p:txBody>
          <a:bodyPr>
            <a:normAutofit/>
          </a:bodyPr>
          <a:lstStyle/>
          <a:p>
            <a:r>
              <a:rPr lang="en-US" dirty="0"/>
              <a:t>Copy </a:t>
            </a:r>
            <a:r>
              <a:rPr lang="en-US" dirty="0">
                <a:solidFill>
                  <a:srgbClr val="FFC000"/>
                </a:solidFill>
              </a:rPr>
              <a:t>C++ Code</a:t>
            </a:r>
            <a:r>
              <a:rPr lang="en-US" dirty="0">
                <a:solidFill>
                  <a:srgbClr val="0432FF"/>
                </a:solidFill>
              </a:rPr>
              <a:t> </a:t>
            </a:r>
            <a:r>
              <a:rPr lang="en-US" dirty="0"/>
              <a:t>from </a:t>
            </a:r>
            <a:r>
              <a:rPr lang="en-US" dirty="0" err="1">
                <a:solidFill>
                  <a:srgbClr val="0432FF"/>
                </a:solidFill>
              </a:rPr>
              <a:t>Tinkercad</a:t>
            </a:r>
            <a:r>
              <a:rPr lang="en-US" dirty="0"/>
              <a:t>, and then </a:t>
            </a:r>
            <a:br>
              <a:rPr lang="en-US" dirty="0"/>
            </a:br>
            <a:r>
              <a:rPr lang="en-US" dirty="0"/>
              <a:t>Paste </a:t>
            </a:r>
            <a:r>
              <a:rPr lang="en-US" dirty="0">
                <a:solidFill>
                  <a:srgbClr val="FFC000"/>
                </a:solidFill>
              </a:rPr>
              <a:t>C++ Code</a:t>
            </a:r>
            <a:r>
              <a:rPr lang="en-US" dirty="0">
                <a:solidFill>
                  <a:srgbClr val="0432FF"/>
                </a:solidFill>
              </a:rPr>
              <a:t> </a:t>
            </a:r>
            <a:r>
              <a:rPr lang="en-US" dirty="0"/>
              <a:t>in </a:t>
            </a:r>
            <a:r>
              <a:rPr lang="en-US" dirty="0">
                <a:solidFill>
                  <a:srgbClr val="00B050"/>
                </a:solidFill>
              </a:rPr>
              <a:t>Arduino IDE</a:t>
            </a:r>
          </a:p>
        </p:txBody>
      </p:sp>
    </p:spTree>
    <p:extLst>
      <p:ext uri="{BB962C8B-B14F-4D97-AF65-F5344CB8AC3E}">
        <p14:creationId xmlns:p14="http://schemas.microsoft.com/office/powerpoint/2010/main" val="1088452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C0DF1-B0B8-BDAE-B14F-01B38F60F4C4}"/>
              </a:ext>
            </a:extLst>
          </p:cNvPr>
          <p:cNvSpPr>
            <a:spLocks noGrp="1"/>
          </p:cNvSpPr>
          <p:nvPr>
            <p:ph type="sldNum" sz="quarter" idx="12"/>
          </p:nvPr>
        </p:nvSpPr>
        <p:spPr/>
        <p:txBody>
          <a:bodyPr/>
          <a:lstStyle/>
          <a:p>
            <a:fld id="{97F602B8-641D-8D41-8B85-BB575C35C1EA}" type="slidenum">
              <a:rPr lang="ms-MY" smtClean="0"/>
              <a:t>27</a:t>
            </a:fld>
            <a:endParaRPr lang="ms-MY"/>
          </a:p>
        </p:txBody>
      </p:sp>
      <p:sp>
        <p:nvSpPr>
          <p:cNvPr id="9" name="Title 1">
            <a:extLst>
              <a:ext uri="{FF2B5EF4-FFF2-40B4-BE49-F238E27FC236}">
                <a16:creationId xmlns:a16="http://schemas.microsoft.com/office/drawing/2014/main" id="{B3A0AAF2-161D-BB72-68A5-CBF656064568}"/>
              </a:ext>
            </a:extLst>
          </p:cNvPr>
          <p:cNvSpPr>
            <a:spLocks noGrp="1"/>
          </p:cNvSpPr>
          <p:nvPr>
            <p:ph type="title"/>
          </p:nvPr>
        </p:nvSpPr>
        <p:spPr>
          <a:xfrm>
            <a:off x="838200" y="171450"/>
            <a:ext cx="10515600" cy="1325563"/>
          </a:xfrm>
        </p:spPr>
        <p:txBody>
          <a:bodyPr>
            <a:normAutofit/>
          </a:bodyPr>
          <a:lstStyle/>
          <a:p>
            <a:r>
              <a:rPr lang="en-US" dirty="0"/>
              <a:t>Select Board</a:t>
            </a:r>
            <a:endParaRPr lang="en-US" dirty="0">
              <a:solidFill>
                <a:srgbClr val="00B050"/>
              </a:solidFill>
            </a:endParaRPr>
          </a:p>
        </p:txBody>
      </p:sp>
      <p:pic>
        <p:nvPicPr>
          <p:cNvPr id="3" name="Picture 2" descr="A screenshot of a computer&#10;&#10;Description automatically generated">
            <a:extLst>
              <a:ext uri="{FF2B5EF4-FFF2-40B4-BE49-F238E27FC236}">
                <a16:creationId xmlns:a16="http://schemas.microsoft.com/office/drawing/2014/main" id="{70011F77-281D-6A6F-4237-7A011AFE8720}"/>
              </a:ext>
            </a:extLst>
          </p:cNvPr>
          <p:cNvPicPr>
            <a:picLocks noChangeAspect="1"/>
          </p:cNvPicPr>
          <p:nvPr/>
        </p:nvPicPr>
        <p:blipFill>
          <a:blip r:embed="rId2"/>
          <a:stretch>
            <a:fillRect/>
          </a:stretch>
        </p:blipFill>
        <p:spPr>
          <a:xfrm>
            <a:off x="1746747" y="744013"/>
            <a:ext cx="8698505" cy="5607050"/>
          </a:xfrm>
          <a:prstGeom prst="rect">
            <a:avLst/>
          </a:prstGeom>
        </p:spPr>
      </p:pic>
    </p:spTree>
    <p:extLst>
      <p:ext uri="{BB962C8B-B14F-4D97-AF65-F5344CB8AC3E}">
        <p14:creationId xmlns:p14="http://schemas.microsoft.com/office/powerpoint/2010/main" val="2135367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806D4A-8CC3-9102-9212-9E01C56D1971}"/>
              </a:ext>
            </a:extLst>
          </p:cNvPr>
          <p:cNvSpPr>
            <a:spLocks noGrp="1"/>
          </p:cNvSpPr>
          <p:nvPr>
            <p:ph type="sldNum" sz="quarter" idx="12"/>
          </p:nvPr>
        </p:nvSpPr>
        <p:spPr/>
        <p:txBody>
          <a:bodyPr/>
          <a:lstStyle/>
          <a:p>
            <a:fld id="{97F602B8-641D-8D41-8B85-BB575C35C1EA}" type="slidenum">
              <a:rPr lang="ms-MY" smtClean="0"/>
              <a:t>28</a:t>
            </a:fld>
            <a:endParaRPr lang="ms-MY"/>
          </a:p>
        </p:txBody>
      </p:sp>
      <p:pic>
        <p:nvPicPr>
          <p:cNvPr id="6" name="Picture 5" descr="A screenshot of a computer&#10;&#10;Description automatically generated">
            <a:extLst>
              <a:ext uri="{FF2B5EF4-FFF2-40B4-BE49-F238E27FC236}">
                <a16:creationId xmlns:a16="http://schemas.microsoft.com/office/drawing/2014/main" id="{A2B44595-F3BF-0CB2-7C0F-1C88338AA451}"/>
              </a:ext>
            </a:extLst>
          </p:cNvPr>
          <p:cNvPicPr>
            <a:picLocks noChangeAspect="1"/>
          </p:cNvPicPr>
          <p:nvPr/>
        </p:nvPicPr>
        <p:blipFill>
          <a:blip r:embed="rId2"/>
          <a:stretch>
            <a:fillRect/>
          </a:stretch>
        </p:blipFill>
        <p:spPr>
          <a:xfrm>
            <a:off x="1804967" y="824357"/>
            <a:ext cx="8582065" cy="5531993"/>
          </a:xfrm>
          <a:prstGeom prst="rect">
            <a:avLst/>
          </a:prstGeom>
        </p:spPr>
      </p:pic>
      <p:sp>
        <p:nvSpPr>
          <p:cNvPr id="7" name="Title 1">
            <a:extLst>
              <a:ext uri="{FF2B5EF4-FFF2-40B4-BE49-F238E27FC236}">
                <a16:creationId xmlns:a16="http://schemas.microsoft.com/office/drawing/2014/main" id="{9C088459-085D-5C95-BD02-63F145E98708}"/>
              </a:ext>
            </a:extLst>
          </p:cNvPr>
          <p:cNvSpPr>
            <a:spLocks noGrp="1"/>
          </p:cNvSpPr>
          <p:nvPr>
            <p:ph type="title"/>
          </p:nvPr>
        </p:nvSpPr>
        <p:spPr>
          <a:xfrm>
            <a:off x="838200" y="171450"/>
            <a:ext cx="10515600" cy="1325563"/>
          </a:xfrm>
        </p:spPr>
        <p:txBody>
          <a:bodyPr>
            <a:normAutofit/>
          </a:bodyPr>
          <a:lstStyle/>
          <a:p>
            <a:r>
              <a:rPr lang="en-US" dirty="0"/>
              <a:t>Select Board and Port</a:t>
            </a:r>
            <a:r>
              <a:rPr lang="en-US" b="0" i="1" dirty="0">
                <a:solidFill>
                  <a:srgbClr val="FF0000"/>
                </a:solidFill>
              </a:rPr>
              <a:t> (it is okay if different port)</a:t>
            </a:r>
          </a:p>
        </p:txBody>
      </p:sp>
    </p:spTree>
    <p:extLst>
      <p:ext uri="{BB962C8B-B14F-4D97-AF65-F5344CB8AC3E}">
        <p14:creationId xmlns:p14="http://schemas.microsoft.com/office/powerpoint/2010/main" val="284800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8657CB6F-E2D6-066E-B33F-19C19F2DE4D9}"/>
              </a:ext>
            </a:extLst>
          </p:cNvPr>
          <p:cNvPicPr>
            <a:picLocks noChangeAspect="1"/>
          </p:cNvPicPr>
          <p:nvPr/>
        </p:nvPicPr>
        <p:blipFill>
          <a:blip r:embed="rId2"/>
          <a:stretch>
            <a:fillRect/>
          </a:stretch>
        </p:blipFill>
        <p:spPr>
          <a:xfrm>
            <a:off x="2023533" y="803890"/>
            <a:ext cx="8144934" cy="5250219"/>
          </a:xfrm>
          <a:prstGeom prst="rect">
            <a:avLst/>
          </a:prstGeom>
        </p:spPr>
      </p:pic>
      <p:sp>
        <p:nvSpPr>
          <p:cNvPr id="7" name="Title 1">
            <a:extLst>
              <a:ext uri="{FF2B5EF4-FFF2-40B4-BE49-F238E27FC236}">
                <a16:creationId xmlns:a16="http://schemas.microsoft.com/office/drawing/2014/main" id="{D2F682A8-1162-975A-01F6-F02C1B70C5E4}"/>
              </a:ext>
            </a:extLst>
          </p:cNvPr>
          <p:cNvSpPr>
            <a:spLocks noGrp="1"/>
          </p:cNvSpPr>
          <p:nvPr>
            <p:ph type="title"/>
          </p:nvPr>
        </p:nvSpPr>
        <p:spPr>
          <a:xfrm>
            <a:off x="838200" y="171450"/>
            <a:ext cx="10515600" cy="1325563"/>
          </a:xfrm>
        </p:spPr>
        <p:txBody>
          <a:bodyPr>
            <a:normAutofit/>
          </a:bodyPr>
          <a:lstStyle/>
          <a:p>
            <a:r>
              <a:rPr lang="en-US" dirty="0"/>
              <a:t>Click ”Upload”</a:t>
            </a:r>
            <a:endParaRPr lang="en-US" b="0" i="1" dirty="0">
              <a:solidFill>
                <a:srgbClr val="FF0000"/>
              </a:solidFill>
            </a:endParaRPr>
          </a:p>
        </p:txBody>
      </p:sp>
      <p:sp>
        <p:nvSpPr>
          <p:cNvPr id="2" name="Right Arrow 1">
            <a:extLst>
              <a:ext uri="{FF2B5EF4-FFF2-40B4-BE49-F238E27FC236}">
                <a16:creationId xmlns:a16="http://schemas.microsoft.com/office/drawing/2014/main" id="{9505B010-340F-BBA9-1206-1287FECFBF26}"/>
              </a:ext>
            </a:extLst>
          </p:cNvPr>
          <p:cNvSpPr/>
          <p:nvPr/>
        </p:nvSpPr>
        <p:spPr>
          <a:xfrm rot="16200000">
            <a:off x="2116668" y="1400209"/>
            <a:ext cx="660032" cy="44247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6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151769-4624-E194-0BE5-0AC0B94111AF}"/>
              </a:ext>
            </a:extLst>
          </p:cNvPr>
          <p:cNvSpPr/>
          <p:nvPr/>
        </p:nvSpPr>
        <p:spPr>
          <a:xfrm>
            <a:off x="0" y="0"/>
            <a:ext cx="12192000" cy="6858000"/>
          </a:xfrm>
          <a:prstGeom prst="rect">
            <a:avLst/>
          </a:prstGeom>
          <a:solidFill>
            <a:srgbClr val="FFFF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0" y="2013228"/>
            <a:ext cx="12192000" cy="3139321"/>
          </a:xfrm>
          <a:prstGeom prst="rect">
            <a:avLst/>
          </a:prstGeom>
        </p:spPr>
        <p:txBody>
          <a:bodyPr wrap="square">
            <a:spAutoFit/>
          </a:bodyPr>
          <a:lstStyle/>
          <a:p>
            <a:pPr algn="ctr" defTabSz="609585">
              <a:buClrTx/>
            </a:pPr>
            <a:r>
              <a:rPr lang="en-MY" sz="11800" b="1" kern="1200" dirty="0">
                <a:solidFill>
                  <a:srgbClr val="0432FF"/>
                </a:solidFill>
                <a:latin typeface="Calibri"/>
                <a:ea typeface="+mn-ea"/>
                <a:cs typeface="+mn-cs"/>
              </a:rPr>
              <a:t>IoT and 5G</a:t>
            </a:r>
          </a:p>
          <a:p>
            <a:pPr algn="ctr" defTabSz="609585">
              <a:buClrTx/>
            </a:pPr>
            <a:r>
              <a:rPr lang="en-MY" sz="8000" b="1" kern="1200" dirty="0">
                <a:solidFill>
                  <a:srgbClr val="0432FF"/>
                </a:solidFill>
                <a:latin typeface="Calibri"/>
                <a:ea typeface="+mn-ea"/>
                <a:cs typeface="+mn-cs"/>
              </a:rPr>
              <a:t>(using </a:t>
            </a:r>
            <a:r>
              <a:rPr lang="en-MY" sz="8000" b="1" kern="1200" dirty="0" err="1">
                <a:solidFill>
                  <a:srgbClr val="0432FF"/>
                </a:solidFill>
                <a:latin typeface="Calibri"/>
                <a:ea typeface="+mn-ea"/>
                <a:cs typeface="+mn-cs"/>
              </a:rPr>
              <a:t>Tinkercad</a:t>
            </a:r>
            <a:r>
              <a:rPr lang="en-MY" sz="8000" b="1" kern="1200" dirty="0">
                <a:solidFill>
                  <a:srgbClr val="0432FF"/>
                </a:solidFill>
                <a:latin typeface="Calibri"/>
                <a:ea typeface="+mn-ea"/>
                <a:cs typeface="+mn-cs"/>
              </a:rPr>
              <a:t> &amp; ESP8266)</a:t>
            </a:r>
            <a:endParaRPr lang="en-MY" sz="9800" b="1" kern="1200" dirty="0">
              <a:solidFill>
                <a:srgbClr val="0432FF"/>
              </a:solidFill>
              <a:latin typeface="Calibri"/>
              <a:ea typeface="+mn-ea"/>
              <a:cs typeface="+mn-cs"/>
            </a:endParaRPr>
          </a:p>
        </p:txBody>
      </p:sp>
    </p:spTree>
    <p:extLst>
      <p:ext uri="{BB962C8B-B14F-4D97-AF65-F5344CB8AC3E}">
        <p14:creationId xmlns:p14="http://schemas.microsoft.com/office/powerpoint/2010/main" val="2611874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0B32-1580-D738-F19D-CF346F4A89FF}"/>
              </a:ext>
            </a:extLst>
          </p:cNvPr>
          <p:cNvSpPr>
            <a:spLocks noGrp="1"/>
          </p:cNvSpPr>
          <p:nvPr>
            <p:ph type="title"/>
          </p:nvPr>
        </p:nvSpPr>
        <p:spPr>
          <a:xfrm>
            <a:off x="57149" y="159175"/>
            <a:ext cx="10515600" cy="1325563"/>
          </a:xfrm>
        </p:spPr>
        <p:txBody>
          <a:bodyPr/>
          <a:lstStyle/>
          <a:p>
            <a:r>
              <a:rPr lang="en-MY" sz="3200" b="1" dirty="0"/>
              <a:t>Task 3</a:t>
            </a:r>
            <a:r>
              <a:rPr lang="en-MY" sz="3200" dirty="0"/>
              <a:t>: Ultrasonic Sensor Reading</a:t>
            </a:r>
            <a:endParaRPr lang="en-MY" dirty="0"/>
          </a:p>
        </p:txBody>
      </p:sp>
      <p:sp>
        <p:nvSpPr>
          <p:cNvPr id="4" name="Slide Number Placeholder 3">
            <a:extLst>
              <a:ext uri="{FF2B5EF4-FFF2-40B4-BE49-F238E27FC236}">
                <a16:creationId xmlns:a16="http://schemas.microsoft.com/office/drawing/2014/main" id="{D073738E-CF9B-BC6B-64B7-199A12BD23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177B17E-A47A-3ACD-232B-3649323A1B62}"/>
              </a:ext>
            </a:extLst>
          </p:cNvPr>
          <p:cNvSpPr/>
          <p:nvPr/>
        </p:nvSpPr>
        <p:spPr>
          <a:xfrm>
            <a:off x="57149" y="2127459"/>
            <a:ext cx="6596314" cy="4154984"/>
          </a:xfrm>
          <a:prstGeom prst="rect">
            <a:avLst/>
          </a:prstGeom>
          <a:noFill/>
        </p:spPr>
        <p:txBody>
          <a:bodyPr wrap="square" lIns="91440" tIns="45720" rIns="91440" bIns="4572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Description</a:t>
            </a: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The ultrasonic sensor reading will change according to the distance of object in front.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Steps</a:t>
            </a: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Connect the ultrasonic sensor to the Arduino.</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Vcc</a:t>
            </a: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 to 5V</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Trig to pin D7</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Echo to pin D8</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GND to GND</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Connect RED LED to pin D4</a:t>
            </a:r>
          </a:p>
          <a:p>
            <a:pPr marL="342900" indent="-342900" algn="just">
              <a:buClrTx/>
              <a:buFont typeface="Arial" panose="020B0604020202020204" pitchFamily="34" charset="0"/>
              <a:buChar char="•"/>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Connect RED GREEN to pin D2</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Write down the algorithm to perform this operation.</a:t>
            </a:r>
          </a:p>
        </p:txBody>
      </p:sp>
      <p:sp>
        <p:nvSpPr>
          <p:cNvPr id="6" name="TextBox 5">
            <a:extLst>
              <a:ext uri="{FF2B5EF4-FFF2-40B4-BE49-F238E27FC236}">
                <a16:creationId xmlns:a16="http://schemas.microsoft.com/office/drawing/2014/main" id="{0F50D17B-2DEA-5508-CA41-A669F02BECF2}"/>
              </a:ext>
            </a:extLst>
          </p:cNvPr>
          <p:cNvSpPr txBox="1"/>
          <p:nvPr/>
        </p:nvSpPr>
        <p:spPr>
          <a:xfrm>
            <a:off x="57149" y="749764"/>
            <a:ext cx="7161798" cy="1446550"/>
          </a:xfrm>
          <a:prstGeom prst="rect">
            <a:avLst/>
          </a:prstGeom>
          <a:noFill/>
          <a:ln>
            <a:solidFill>
              <a:schemeClr val="dk1"/>
            </a:solid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MY" sz="2200" b="1" i="0" u="none" strike="noStrike" kern="1200" cap="none" spc="0" normalizeH="0" baseline="0" noProof="0" dirty="0">
                <a:ln>
                  <a:noFill/>
                </a:ln>
                <a:solidFill>
                  <a:prstClr val="black"/>
                </a:solidFill>
                <a:effectLst/>
                <a:uLnTx/>
                <a:uFillTx/>
                <a:latin typeface="Calibri" panose="020F0502020204030204"/>
                <a:ea typeface="+mn-ea"/>
                <a:cs typeface="+mn-cs"/>
              </a:rPr>
              <a:t>Mission</a:t>
            </a:r>
            <a:r>
              <a:rPr kumimoji="0" lang="en-MY" sz="2200" b="0" i="0" u="none" strike="noStrike" kern="1200" cap="none" spc="0" normalizeH="0" baseline="0" noProof="0" dirty="0">
                <a:ln>
                  <a:noFill/>
                </a:ln>
                <a:solidFill>
                  <a:prstClr val="black"/>
                </a:solidFill>
                <a:effectLst/>
                <a:uLnTx/>
                <a:uFillTx/>
                <a:latin typeface="Calibri" panose="020F0502020204030204"/>
                <a:ea typeface="+mn-ea"/>
                <a:cs typeface="+mn-cs"/>
              </a:rPr>
              <a:t>: Read the distance reading from ultrasonic sensor, and to the following: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sz="2200" kern="1200" dirty="0">
                <a:solidFill>
                  <a:prstClr val="black"/>
                </a:solidFill>
                <a:latin typeface="Calibri" panose="020F0502020204030204"/>
                <a:ea typeface="+mn-ea"/>
                <a:cs typeface="+mn-cs"/>
              </a:rPr>
              <a:t>Turn ON GEEEN LED if the distance less than 10 cm,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sz="2200" kern="1200" dirty="0">
                <a:solidFill>
                  <a:prstClr val="black"/>
                </a:solidFill>
                <a:latin typeface="Calibri" panose="020F0502020204030204"/>
                <a:ea typeface="+mn-ea"/>
                <a:cs typeface="+mn-cs"/>
              </a:rPr>
              <a:t>Turn ON RED LED if the distance is more </a:t>
            </a:r>
            <a:r>
              <a:rPr lang="en-MY" sz="2200" kern="1200">
                <a:solidFill>
                  <a:prstClr val="black"/>
                </a:solidFill>
                <a:latin typeface="Calibri" panose="020F0502020204030204"/>
                <a:ea typeface="+mn-ea"/>
                <a:cs typeface="+mn-cs"/>
              </a:rPr>
              <a:t>than 10 cm</a:t>
            </a:r>
            <a:endParaRPr lang="en-MY" sz="2200" kern="1200" dirty="0">
              <a:solidFill>
                <a:prstClr val="black"/>
              </a:solidFill>
              <a:latin typeface="Calibri" panose="020F0502020204030204"/>
              <a:ea typeface="+mn-ea"/>
              <a:cs typeface="+mn-cs"/>
            </a:endParaRPr>
          </a:p>
        </p:txBody>
      </p:sp>
      <p:pic>
        <p:nvPicPr>
          <p:cNvPr id="10" name="Picture 9" descr="A circuit board with wires&#10;&#10;Description automatically generated">
            <a:extLst>
              <a:ext uri="{FF2B5EF4-FFF2-40B4-BE49-F238E27FC236}">
                <a16:creationId xmlns:a16="http://schemas.microsoft.com/office/drawing/2014/main" id="{4F1E2069-E38A-9B84-DD23-0B55EA1BDED5}"/>
              </a:ext>
            </a:extLst>
          </p:cNvPr>
          <p:cNvPicPr>
            <a:picLocks noChangeAspect="1"/>
          </p:cNvPicPr>
          <p:nvPr/>
        </p:nvPicPr>
        <p:blipFill>
          <a:blip r:embed="rId2"/>
          <a:stretch>
            <a:fillRect/>
          </a:stretch>
        </p:blipFill>
        <p:spPr>
          <a:xfrm>
            <a:off x="7478075" y="0"/>
            <a:ext cx="4713925" cy="6858000"/>
          </a:xfrm>
          <a:prstGeom prst="rect">
            <a:avLst/>
          </a:prstGeom>
        </p:spPr>
      </p:pic>
    </p:spTree>
    <p:extLst>
      <p:ext uri="{BB962C8B-B14F-4D97-AF65-F5344CB8AC3E}">
        <p14:creationId xmlns:p14="http://schemas.microsoft.com/office/powerpoint/2010/main" val="367414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1143D-2463-C0E3-D30B-00BC6E9F2F57}"/>
              </a:ext>
            </a:extLst>
          </p:cNvPr>
          <p:cNvSpPr>
            <a:spLocks noGrp="1"/>
          </p:cNvSpPr>
          <p:nvPr>
            <p:ph type="sldNum" sz="quarter" idx="12"/>
          </p:nvPr>
        </p:nvSpPr>
        <p:spPr/>
        <p:txBody>
          <a:bodyPr/>
          <a:lstStyle/>
          <a:p>
            <a:fld id="{97F602B8-641D-8D41-8B85-BB575C35C1EA}" type="slidenum">
              <a:rPr lang="ms-MY" smtClean="0"/>
              <a:t>31</a:t>
            </a:fld>
            <a:endParaRPr lang="ms-MY"/>
          </a:p>
        </p:txBody>
      </p:sp>
      <p:pic>
        <p:nvPicPr>
          <p:cNvPr id="6" name="Picture 5" descr="A screenshot of a computer&#10;&#10;Description automatically generated">
            <a:extLst>
              <a:ext uri="{FF2B5EF4-FFF2-40B4-BE49-F238E27FC236}">
                <a16:creationId xmlns:a16="http://schemas.microsoft.com/office/drawing/2014/main" id="{2C6ACAAB-4447-FB30-0494-7CF2D2847802}"/>
              </a:ext>
            </a:extLst>
          </p:cNvPr>
          <p:cNvPicPr>
            <a:picLocks noChangeAspect="1"/>
          </p:cNvPicPr>
          <p:nvPr/>
        </p:nvPicPr>
        <p:blipFill>
          <a:blip r:embed="rId2"/>
          <a:stretch>
            <a:fillRect/>
          </a:stretch>
        </p:blipFill>
        <p:spPr>
          <a:xfrm>
            <a:off x="5214800" y="0"/>
            <a:ext cx="6977200" cy="6858000"/>
          </a:xfrm>
          <a:prstGeom prst="rect">
            <a:avLst/>
          </a:prstGeom>
        </p:spPr>
      </p:pic>
      <p:pic>
        <p:nvPicPr>
          <p:cNvPr id="7" name="Picture 6" descr="A circuit board with wires&#10;&#10;Description automatically generated">
            <a:extLst>
              <a:ext uri="{FF2B5EF4-FFF2-40B4-BE49-F238E27FC236}">
                <a16:creationId xmlns:a16="http://schemas.microsoft.com/office/drawing/2014/main" id="{47E74820-AA9A-72B4-3ADA-2ED9E0E7B1D8}"/>
              </a:ext>
            </a:extLst>
          </p:cNvPr>
          <p:cNvPicPr>
            <a:picLocks noChangeAspect="1"/>
          </p:cNvPicPr>
          <p:nvPr/>
        </p:nvPicPr>
        <p:blipFill>
          <a:blip r:embed="rId3"/>
          <a:stretch>
            <a:fillRect/>
          </a:stretch>
        </p:blipFill>
        <p:spPr>
          <a:xfrm>
            <a:off x="126780" y="0"/>
            <a:ext cx="4713925" cy="6858000"/>
          </a:xfrm>
          <a:prstGeom prst="rect">
            <a:avLst/>
          </a:prstGeom>
        </p:spPr>
      </p:pic>
    </p:spTree>
    <p:extLst>
      <p:ext uri="{BB962C8B-B14F-4D97-AF65-F5344CB8AC3E}">
        <p14:creationId xmlns:p14="http://schemas.microsoft.com/office/powerpoint/2010/main" val="780844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3DD5-FE6B-B694-32A2-C1C54E3FDE2C}"/>
              </a:ext>
            </a:extLst>
          </p:cNvPr>
          <p:cNvSpPr>
            <a:spLocks noGrp="1"/>
          </p:cNvSpPr>
          <p:nvPr>
            <p:ph type="title"/>
          </p:nvPr>
        </p:nvSpPr>
        <p:spPr>
          <a:xfrm>
            <a:off x="104274" y="78505"/>
            <a:ext cx="10515600" cy="1325563"/>
          </a:xfrm>
        </p:spPr>
        <p:txBody>
          <a:bodyPr/>
          <a:lstStyle/>
          <a:p>
            <a:r>
              <a:rPr lang="en-MY" sz="3200" b="1" dirty="0"/>
              <a:t>Task 3</a:t>
            </a:r>
            <a:r>
              <a:rPr lang="en-MY" sz="3200" dirty="0"/>
              <a:t>: Ultrasonic Sensor Reading</a:t>
            </a:r>
            <a:endParaRPr lang="en-MY" dirty="0"/>
          </a:p>
        </p:txBody>
      </p:sp>
      <p:sp>
        <p:nvSpPr>
          <p:cNvPr id="4" name="Slide Number Placeholder 3">
            <a:extLst>
              <a:ext uri="{FF2B5EF4-FFF2-40B4-BE49-F238E27FC236}">
                <a16:creationId xmlns:a16="http://schemas.microsoft.com/office/drawing/2014/main" id="{D5096A9D-85A8-4D03-8F18-1619A349D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8BE07BD7-43A2-E13D-B88E-6FBAD248EA22}"/>
              </a:ext>
            </a:extLst>
          </p:cNvPr>
          <p:cNvPicPr>
            <a:picLocks noChangeAspect="1"/>
          </p:cNvPicPr>
          <p:nvPr/>
        </p:nvPicPr>
        <p:blipFill>
          <a:blip r:embed="rId2"/>
          <a:stretch>
            <a:fillRect/>
          </a:stretch>
        </p:blipFill>
        <p:spPr>
          <a:xfrm>
            <a:off x="5214800" y="0"/>
            <a:ext cx="6977200" cy="6858000"/>
          </a:xfrm>
          <a:prstGeom prst="rect">
            <a:avLst/>
          </a:prstGeom>
        </p:spPr>
      </p:pic>
    </p:spTree>
    <p:extLst>
      <p:ext uri="{BB962C8B-B14F-4D97-AF65-F5344CB8AC3E}">
        <p14:creationId xmlns:p14="http://schemas.microsoft.com/office/powerpoint/2010/main" val="4255394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How can we bring this project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to life in the real world?</a:t>
            </a:r>
          </a:p>
        </p:txBody>
      </p:sp>
    </p:spTree>
    <p:extLst>
      <p:ext uri="{BB962C8B-B14F-4D97-AF65-F5344CB8AC3E}">
        <p14:creationId xmlns:p14="http://schemas.microsoft.com/office/powerpoint/2010/main" val="2777954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Now, build your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432FF"/>
                </a:solidFill>
                <a:effectLst/>
                <a:uLnTx/>
                <a:uFillTx/>
                <a:latin typeface="Arial"/>
                <a:cs typeface="Arial"/>
                <a:sym typeface="Arial"/>
              </a:rPr>
              <a:t>(ultrasonic) hardware prototype</a:t>
            </a:r>
          </a:p>
        </p:txBody>
      </p:sp>
    </p:spTree>
    <p:extLst>
      <p:ext uri="{BB962C8B-B14F-4D97-AF65-F5344CB8AC3E}">
        <p14:creationId xmlns:p14="http://schemas.microsoft.com/office/powerpoint/2010/main" val="3287206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151769-4624-E194-0BE5-0AC0B94111AF}"/>
              </a:ext>
            </a:extLst>
          </p:cNvPr>
          <p:cNvSpPr/>
          <p:nvPr/>
        </p:nvSpPr>
        <p:spPr>
          <a:xfrm>
            <a:off x="0" y="0"/>
            <a:ext cx="12192000" cy="6858000"/>
          </a:xfrm>
          <a:prstGeom prst="rect">
            <a:avLst/>
          </a:prstGeom>
          <a:solidFill>
            <a:srgbClr val="FFFF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 name="Rectangle 4"/>
          <p:cNvSpPr/>
          <p:nvPr/>
        </p:nvSpPr>
        <p:spPr>
          <a:xfrm>
            <a:off x="0" y="2013228"/>
            <a:ext cx="12192000" cy="3139321"/>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 typeface="Arial"/>
              <a:buNone/>
              <a:tabLst/>
              <a:defRPr/>
            </a:pPr>
            <a:r>
              <a:rPr kumimoji="0" lang="en-MY" sz="11800" b="1" i="0" u="none" strike="noStrike" kern="1200" cap="none" spc="0" normalizeH="0" baseline="0" noProof="0" dirty="0">
                <a:ln>
                  <a:noFill/>
                </a:ln>
                <a:solidFill>
                  <a:srgbClr val="0432FF"/>
                </a:solidFill>
                <a:effectLst/>
                <a:uLnTx/>
                <a:uFillTx/>
                <a:latin typeface="Calibri"/>
                <a:ea typeface="+mn-ea"/>
                <a:cs typeface="Arial"/>
                <a:sym typeface="Arial"/>
              </a:rPr>
              <a:t>IoT and 5G</a:t>
            </a:r>
          </a:p>
          <a:p>
            <a:pPr marL="0" marR="0" lvl="0" indent="0" algn="ctr" defTabSz="609585" rtl="0" eaLnBrk="1" fontAlgn="auto" latinLnBrk="0" hangingPunct="1">
              <a:lnSpc>
                <a:spcPct val="100000"/>
              </a:lnSpc>
              <a:spcBef>
                <a:spcPts val="0"/>
              </a:spcBef>
              <a:spcAft>
                <a:spcPts val="0"/>
              </a:spcAft>
              <a:buClrTx/>
              <a:buSzTx/>
              <a:buFont typeface="Arial"/>
              <a:buNone/>
              <a:tabLst/>
              <a:defRPr/>
            </a:pPr>
            <a:r>
              <a:rPr kumimoji="0" lang="en-MY" sz="8000" b="1" i="0" u="none" strike="noStrike" kern="1200" cap="none" spc="0" normalizeH="0" baseline="0" noProof="0" dirty="0">
                <a:ln>
                  <a:noFill/>
                </a:ln>
                <a:solidFill>
                  <a:srgbClr val="0432FF"/>
                </a:solidFill>
                <a:effectLst/>
                <a:uLnTx/>
                <a:uFillTx/>
                <a:latin typeface="Calibri"/>
                <a:ea typeface="+mn-ea"/>
                <a:cs typeface="Arial"/>
                <a:sym typeface="Arial"/>
              </a:rPr>
              <a:t>(using Node-RED)</a:t>
            </a:r>
            <a:endParaRPr kumimoji="0" lang="en-MY" sz="9800" b="1" i="0" u="none" strike="noStrike" kern="1200" cap="none" spc="0" normalizeH="0" baseline="0" noProof="0" dirty="0">
              <a:ln>
                <a:noFill/>
              </a:ln>
              <a:solidFill>
                <a:srgbClr val="0432FF"/>
              </a:solidFill>
              <a:effectLst/>
              <a:uLnTx/>
              <a:uFillTx/>
              <a:latin typeface="Calibri"/>
              <a:ea typeface="+mn-ea"/>
              <a:cs typeface="Arial"/>
              <a:sym typeface="Arial"/>
            </a:endParaRPr>
          </a:p>
        </p:txBody>
      </p:sp>
    </p:spTree>
    <p:extLst>
      <p:ext uri="{BB962C8B-B14F-4D97-AF65-F5344CB8AC3E}">
        <p14:creationId xmlns:p14="http://schemas.microsoft.com/office/powerpoint/2010/main" val="1856762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3076" name="Picture 4" descr="Node-RED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706" y="747712"/>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76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2329934"/>
            <a:ext cx="8999620"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800" b="1" i="0" u="none" strike="noStrike" kern="0" cap="none" spc="0" normalizeH="0" baseline="0" noProof="0" dirty="0">
                <a:ln>
                  <a:noFill/>
                </a:ln>
                <a:solidFill>
                  <a:srgbClr val="CC0099"/>
                </a:solidFill>
                <a:effectLst/>
                <a:uLnTx/>
                <a:uFillTx/>
                <a:latin typeface="Arial"/>
                <a:cs typeface="Arial"/>
                <a:sym typeface="Arial"/>
              </a:rPr>
              <a:t>Concept of IoT</a:t>
            </a:r>
          </a:p>
        </p:txBody>
      </p:sp>
      <p:sp>
        <p:nvSpPr>
          <p:cNvPr id="5" name="Rectangle 4"/>
          <p:cNvSpPr/>
          <p:nvPr/>
        </p:nvSpPr>
        <p:spPr>
          <a:xfrm>
            <a:off x="3799565" y="3838351"/>
            <a:ext cx="4818948" cy="116955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1" u="none" strike="noStrike" kern="0" cap="none" spc="0" normalizeH="0" baseline="0" noProof="0" dirty="0">
                <a:ln>
                  <a:noFill/>
                </a:ln>
                <a:solidFill>
                  <a:srgbClr val="FFFFFF">
                    <a:lumMod val="50000"/>
                  </a:srgbClr>
                </a:solidFill>
                <a:effectLst/>
                <a:uLnTx/>
                <a:uFillTx/>
                <a:latin typeface="Arial"/>
                <a:cs typeface="Arial"/>
                <a:sym typeface="Arial"/>
              </a:rPr>
              <a:t>Sensors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1" u="none" strike="noStrike" kern="0" cap="none" spc="0" normalizeH="0" baseline="0" noProof="0" dirty="0">
                <a:ln>
                  <a:noFill/>
                </a:ln>
                <a:solidFill>
                  <a:srgbClr val="FFFFFF">
                    <a:lumMod val="50000"/>
                  </a:srgbClr>
                </a:solidFill>
                <a:effectLst/>
                <a:uLnTx/>
                <a:uFillTx/>
                <a:latin typeface="Arial"/>
                <a:cs typeface="Arial"/>
                <a:sym typeface="Arial"/>
              </a:rPr>
              <a:t>(Temperature, Humidity and Light intensity)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a:t>
            </a:r>
            <a:endParaRPr kumimoji="0" lang="en-MY"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69950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XDK 110</a:t>
            </a:r>
            <a:endParaRPr dirty="0"/>
          </a:p>
        </p:txBody>
      </p:sp>
      <p:pic>
        <p:nvPicPr>
          <p:cNvPr id="3" name="Picture 2" descr="Image result for bosch xdk sen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328" y="1809580"/>
            <a:ext cx="7462696" cy="4199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7877061" y="1961002"/>
            <a:ext cx="859316" cy="1122565"/>
          </a:xfrm>
          <a:prstGeom prst="roundRect">
            <a:avLst/>
          </a:prstGeom>
          <a:noFill/>
          <a:ln w="57150">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Rounded Rectangle 4"/>
          <p:cNvSpPr/>
          <p:nvPr/>
        </p:nvSpPr>
        <p:spPr>
          <a:xfrm>
            <a:off x="5574535" y="3227943"/>
            <a:ext cx="1002316" cy="1255922"/>
          </a:xfrm>
          <a:prstGeom prst="roundRect">
            <a:avLst/>
          </a:prstGeom>
          <a:noFill/>
          <a:ln w="57150">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Rounded Rectangle 5"/>
          <p:cNvSpPr/>
          <p:nvPr/>
        </p:nvSpPr>
        <p:spPr>
          <a:xfrm>
            <a:off x="7877061" y="3227943"/>
            <a:ext cx="859316" cy="1266940"/>
          </a:xfrm>
          <a:prstGeom prst="roundRect">
            <a:avLst/>
          </a:prstGeom>
          <a:noFill/>
          <a:ln w="57150">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86863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Dashboard</a:t>
            </a:r>
            <a:endParaRPr dirty="0"/>
          </a:p>
        </p:txBody>
      </p:sp>
      <p:pic>
        <p:nvPicPr>
          <p:cNvPr id="32" name="Picture 31"/>
          <p:cNvPicPr>
            <a:picLocks noChangeAspect="1"/>
          </p:cNvPicPr>
          <p:nvPr/>
        </p:nvPicPr>
        <p:blipFill rotWithShape="1">
          <a:blip r:embed="rId3"/>
          <a:srcRect l="699" t="10133" r="31259" b="25284"/>
          <a:stretch/>
        </p:blipFill>
        <p:spPr>
          <a:xfrm>
            <a:off x="1524236" y="1392584"/>
            <a:ext cx="8853055" cy="4724400"/>
          </a:xfrm>
          <a:prstGeom prst="rect">
            <a:avLst/>
          </a:prstGeom>
        </p:spPr>
      </p:pic>
      <p:sp>
        <p:nvSpPr>
          <p:cNvPr id="33" name="Rectangle 32"/>
          <p:cNvSpPr/>
          <p:nvPr/>
        </p:nvSpPr>
        <p:spPr>
          <a:xfrm>
            <a:off x="1870458" y="1588720"/>
            <a:ext cx="2266971" cy="27709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MY"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546229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omputer screen&#10;&#10;Description automatically generated">
            <a:extLst>
              <a:ext uri="{FF2B5EF4-FFF2-40B4-BE49-F238E27FC236}">
                <a16:creationId xmlns:a16="http://schemas.microsoft.com/office/drawing/2014/main" id="{92AD5B6A-D0DD-8734-7AFE-AA921894E17D}"/>
              </a:ext>
            </a:extLst>
          </p:cNvPr>
          <p:cNvPicPr>
            <a:picLocks noChangeAspect="1"/>
          </p:cNvPicPr>
          <p:nvPr/>
        </p:nvPicPr>
        <p:blipFill rotWithShape="1">
          <a:blip r:embed="rId2"/>
          <a:srcRect t="3508"/>
          <a:stretch/>
        </p:blipFill>
        <p:spPr>
          <a:xfrm>
            <a:off x="0" y="-1"/>
            <a:ext cx="12229588" cy="7628021"/>
          </a:xfrm>
          <a:prstGeom prst="rect">
            <a:avLst/>
          </a:prstGeom>
        </p:spPr>
      </p:pic>
    </p:spTree>
    <p:extLst>
      <p:ext uri="{BB962C8B-B14F-4D97-AF65-F5344CB8AC3E}">
        <p14:creationId xmlns:p14="http://schemas.microsoft.com/office/powerpoint/2010/main" val="1161786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
          <p:cNvSpPr txBox="1">
            <a:spLocks noGrp="1"/>
          </p:cNvSpPr>
          <p:nvPr>
            <p:ph type="title"/>
          </p:nvPr>
        </p:nvSpPr>
        <p:spPr>
          <a:xfrm>
            <a:off x="609600" y="274639"/>
            <a:ext cx="10972800" cy="800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Sensor, Network and Dashboard</a:t>
            </a:r>
            <a:endParaRPr dirty="0"/>
          </a:p>
        </p:txBody>
      </p:sp>
      <p:pic>
        <p:nvPicPr>
          <p:cNvPr id="3" name="Picture 4" descr="Image result for logo inter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27317">
            <a:off x="1690956" y="3677479"/>
            <a:ext cx="1098832" cy="8980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5839" y="4760299"/>
            <a:ext cx="646900" cy="551545"/>
          </a:xfrm>
          <a:prstGeom prst="rect">
            <a:avLst/>
          </a:prstGeom>
        </p:spPr>
      </p:pic>
      <p:sp>
        <p:nvSpPr>
          <p:cNvPr id="5" name="TextBox 4"/>
          <p:cNvSpPr txBox="1"/>
          <p:nvPr/>
        </p:nvSpPr>
        <p:spPr>
          <a:xfrm>
            <a:off x="451241" y="5311844"/>
            <a:ext cx="21360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Thing: </a:t>
            </a:r>
            <a:r>
              <a:rPr kumimoji="0" lang="en-US" sz="1600" b="0" i="1" u="none" strike="noStrike" kern="0" cap="none" spc="0" normalizeH="0" baseline="0" noProof="0" dirty="0">
                <a:ln>
                  <a:noFill/>
                </a:ln>
                <a:solidFill>
                  <a:srgbClr val="7030A0"/>
                </a:solidFill>
                <a:effectLst/>
                <a:uLnTx/>
                <a:uFillTx/>
                <a:latin typeface="Arial"/>
                <a:cs typeface="Arial"/>
                <a:sym typeface="Arial"/>
              </a:rPr>
              <a:t>measures and sends data</a:t>
            </a:r>
          </a:p>
        </p:txBody>
      </p:sp>
      <p:sp>
        <p:nvSpPr>
          <p:cNvPr id="6" name="Left-Right Arrow 5"/>
          <p:cNvSpPr/>
          <p:nvPr/>
        </p:nvSpPr>
        <p:spPr>
          <a:xfrm rot="1785968">
            <a:off x="7172811" y="3094232"/>
            <a:ext cx="2498571" cy="441154"/>
          </a:xfrm>
          <a:prstGeom prst="leftRightArrow">
            <a:avLst/>
          </a:prstGeom>
          <a:solidFill>
            <a:srgbClr val="92D050"/>
          </a:solid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TextBox 6"/>
          <p:cNvSpPr txBox="1"/>
          <p:nvPr/>
        </p:nvSpPr>
        <p:spPr>
          <a:xfrm>
            <a:off x="2345354" y="2970379"/>
            <a:ext cx="19934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Network: </a:t>
            </a:r>
            <a:r>
              <a:rPr kumimoji="0" lang="en-US" sz="1600" b="0" i="1" u="none" strike="noStrike" kern="0" cap="none" spc="0" normalizeH="0" baseline="0" noProof="0" dirty="0">
                <a:ln>
                  <a:noFill/>
                </a:ln>
                <a:solidFill>
                  <a:srgbClr val="7030A0"/>
                </a:solidFill>
                <a:effectLst/>
                <a:uLnTx/>
                <a:uFillTx/>
                <a:latin typeface="Arial"/>
                <a:cs typeface="Arial"/>
                <a:sym typeface="Arial"/>
              </a:rPr>
              <a:t>provides connectivity</a:t>
            </a:r>
          </a:p>
        </p:txBody>
      </p:sp>
      <p:sp>
        <p:nvSpPr>
          <p:cNvPr id="9" name="TextBox 8"/>
          <p:cNvSpPr txBox="1"/>
          <p:nvPr/>
        </p:nvSpPr>
        <p:spPr>
          <a:xfrm>
            <a:off x="9218424" y="4719033"/>
            <a:ext cx="30602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IOT Platform (Dashboard)</a:t>
            </a:r>
            <a:r>
              <a:rPr kumimoji="0" lang="en-US" sz="1600" b="0" i="0" u="none" strike="noStrike" kern="0" cap="none" spc="0" normalizeH="0" baseline="0" noProof="0" dirty="0">
                <a:ln>
                  <a:noFill/>
                </a:ln>
                <a:solidFill>
                  <a:srgbClr val="000000"/>
                </a:solidFill>
                <a:effectLst/>
                <a:uLnTx/>
                <a:uFillTx/>
                <a:latin typeface="Arial"/>
                <a:cs typeface="Arial"/>
                <a:sym typeface="Arial"/>
              </a:rPr>
              <a:t>:</a:t>
            </a:r>
            <a:r>
              <a:rPr kumimoji="0" lang="en-US" sz="1600" b="0" i="1" u="none" strike="noStrike" kern="0" cap="none" spc="0" normalizeH="0" baseline="0" noProof="0" dirty="0">
                <a:ln>
                  <a:noFill/>
                </a:ln>
                <a:solidFill>
                  <a:srgbClr val="000000"/>
                </a:solidFill>
                <a:effectLst/>
                <a:uLnTx/>
                <a:uFillTx/>
                <a:latin typeface="Arial"/>
                <a:cs typeface="Arial"/>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7030A0"/>
                </a:solidFill>
                <a:effectLst/>
                <a:uLnTx/>
                <a:uFillTx/>
                <a:latin typeface="Arial"/>
                <a:cs typeface="Arial"/>
                <a:sym typeface="Arial"/>
              </a:rPr>
              <a:t>user interface for visualization</a:t>
            </a:r>
          </a:p>
        </p:txBody>
      </p:sp>
      <p:grpSp>
        <p:nvGrpSpPr>
          <p:cNvPr id="10" name="Group 9"/>
          <p:cNvGrpSpPr/>
          <p:nvPr/>
        </p:nvGrpSpPr>
        <p:grpSpPr>
          <a:xfrm>
            <a:off x="4152648" y="1708930"/>
            <a:ext cx="2911182" cy="1426479"/>
            <a:chOff x="1043850" y="2066553"/>
            <a:chExt cx="2911182" cy="1426479"/>
          </a:xfrm>
        </p:grpSpPr>
        <p:pic>
          <p:nvPicPr>
            <p:cNvPr id="11" name="Picture 6" descr="Image result for logo interne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850" y="2066553"/>
              <a:ext cx="2911182" cy="14264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722750" y="2676671"/>
              <a:ext cx="169202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Arial"/>
                  <a:cs typeface="Arial"/>
                  <a:sym typeface="Arial"/>
                </a:rPr>
                <a:t>Internet</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13" name="Picture 12"/>
          <p:cNvPicPr>
            <a:picLocks noChangeAspect="1"/>
          </p:cNvPicPr>
          <p:nvPr/>
        </p:nvPicPr>
        <p:blipFill rotWithShape="1">
          <a:blip r:embed="rId6"/>
          <a:srcRect l="3015" r="3350" b="12941"/>
          <a:stretch/>
        </p:blipFill>
        <p:spPr>
          <a:xfrm>
            <a:off x="9616058" y="3638300"/>
            <a:ext cx="2140299" cy="1119380"/>
          </a:xfrm>
          <a:prstGeom prst="rect">
            <a:avLst/>
          </a:prstGeom>
        </p:spPr>
      </p:pic>
      <p:sp>
        <p:nvSpPr>
          <p:cNvPr id="14" name="Oval 13"/>
          <p:cNvSpPr/>
          <p:nvPr/>
        </p:nvSpPr>
        <p:spPr>
          <a:xfrm>
            <a:off x="1229163" y="5878488"/>
            <a:ext cx="580252" cy="501831"/>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mn-cs"/>
                <a:sym typeface="Arial"/>
              </a:rPr>
              <a:t>1</a:t>
            </a:r>
          </a:p>
        </p:txBody>
      </p:sp>
      <p:sp>
        <p:nvSpPr>
          <p:cNvPr id="15" name="Oval 14"/>
          <p:cNvSpPr/>
          <p:nvPr/>
        </p:nvSpPr>
        <p:spPr>
          <a:xfrm>
            <a:off x="2969087" y="3566901"/>
            <a:ext cx="580252" cy="501831"/>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mn-cs"/>
                <a:sym typeface="Arial"/>
              </a:rPr>
              <a:t>2</a:t>
            </a:r>
          </a:p>
        </p:txBody>
      </p:sp>
      <p:sp>
        <p:nvSpPr>
          <p:cNvPr id="16" name="Oval 15"/>
          <p:cNvSpPr/>
          <p:nvPr/>
        </p:nvSpPr>
        <p:spPr>
          <a:xfrm>
            <a:off x="10312169" y="5271525"/>
            <a:ext cx="580252" cy="501831"/>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mn-cs"/>
                <a:sym typeface="Arial"/>
              </a:rPr>
              <a:t>3</a:t>
            </a:r>
          </a:p>
        </p:txBody>
      </p:sp>
    </p:spTree>
    <p:extLst>
      <p:ext uri="{BB962C8B-B14F-4D97-AF65-F5344CB8AC3E}">
        <p14:creationId xmlns:p14="http://schemas.microsoft.com/office/powerpoint/2010/main" val="9126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9" grpId="0"/>
      <p:bldP spid="14"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77" y="-92764"/>
            <a:ext cx="13011149" cy="7315200"/>
          </a:xfrm>
          <a:prstGeom prst="rect">
            <a:avLst/>
          </a:prstGeom>
        </p:spPr>
      </p:pic>
    </p:spTree>
    <p:extLst>
      <p:ext uri="{BB962C8B-B14F-4D97-AF65-F5344CB8AC3E}">
        <p14:creationId xmlns:p14="http://schemas.microsoft.com/office/powerpoint/2010/main" val="1433679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3076" name="Picture 4" descr="Node-RED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706" y="747712"/>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38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9"/>
        <p:cNvGrpSpPr/>
        <p:nvPr/>
      </p:nvGrpSpPr>
      <p:grpSpPr>
        <a:xfrm>
          <a:off x="0" y="0"/>
          <a:ext cx="0" cy="0"/>
          <a:chOff x="0" y="0"/>
          <a:chExt cx="0" cy="0"/>
        </a:xfrm>
      </p:grpSpPr>
      <p:sp>
        <p:nvSpPr>
          <p:cNvPr id="820" name="Google Shape;820;p3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21" name="Google Shape;821;p30"/>
          <p:cNvSpPr txBox="1">
            <a:spLocks noGrp="1"/>
          </p:cNvSpPr>
          <p:nvPr>
            <p:ph type="body" idx="1"/>
          </p:nvPr>
        </p:nvSpPr>
        <p:spPr>
          <a:xfrm>
            <a:off x="132172" y="1319706"/>
            <a:ext cx="11868316" cy="3308938"/>
          </a:xfrm>
          <a:prstGeom prst="rect">
            <a:avLst/>
          </a:prstGeom>
          <a:noFill/>
          <a:ln>
            <a:noFill/>
          </a:ln>
        </p:spPr>
        <p:txBody>
          <a:bodyPr spcFirstLastPara="1" wrap="square" lIns="91425" tIns="45700" rIns="91425" bIns="45700" anchor="t" anchorCtr="0">
            <a:noAutofit/>
          </a:bodyPr>
          <a:lstStyle/>
          <a:p>
            <a:pPr marL="228594" lvl="0" indent="-228594" algn="l" rtl="0">
              <a:lnSpc>
                <a:spcPct val="90000"/>
              </a:lnSpc>
              <a:spcBef>
                <a:spcPts val="0"/>
              </a:spcBef>
              <a:spcAft>
                <a:spcPts val="0"/>
              </a:spcAft>
              <a:buClr>
                <a:schemeClr val="dk1"/>
              </a:buClr>
              <a:buSzPts val="2800"/>
              <a:buChar char="•"/>
            </a:pPr>
            <a:r>
              <a:rPr lang="en-US" sz="2800" b="1"/>
              <a:t>Node-RED</a:t>
            </a:r>
            <a:r>
              <a:rPr lang="en-US" sz="2800"/>
              <a:t> is a programming tool for wiring together hardware devices, APIs and online services in new and interesting ways.</a:t>
            </a:r>
            <a:endParaRPr/>
          </a:p>
          <a:p>
            <a:pPr marL="228594" lvl="0" indent="-228594" algn="l" rtl="0">
              <a:lnSpc>
                <a:spcPct val="90000"/>
              </a:lnSpc>
              <a:spcBef>
                <a:spcPts val="1000"/>
              </a:spcBef>
              <a:spcAft>
                <a:spcPts val="0"/>
              </a:spcAft>
              <a:buClr>
                <a:schemeClr val="dk1"/>
              </a:buClr>
              <a:buSzPts val="2800"/>
              <a:buChar char="•"/>
            </a:pPr>
            <a:r>
              <a:rPr lang="en-US" sz="2800"/>
              <a:t>It provides a browser-based editor that makes it easy to wire together flows using the wide range of nodes in the palette that can be deployed to its runtime in a single-click.</a:t>
            </a:r>
            <a:endParaRPr/>
          </a:p>
          <a:p>
            <a:pPr marL="514350" lvl="0" indent="-336550" algn="l" rtl="0">
              <a:lnSpc>
                <a:spcPct val="90000"/>
              </a:lnSpc>
              <a:spcBef>
                <a:spcPts val="1000"/>
              </a:spcBef>
              <a:spcAft>
                <a:spcPts val="0"/>
              </a:spcAft>
              <a:buClr>
                <a:schemeClr val="dk1"/>
              </a:buClr>
              <a:buSzPts val="2800"/>
              <a:buFont typeface="Calibri"/>
              <a:buNone/>
            </a:pPr>
            <a:endParaRPr/>
          </a:p>
        </p:txBody>
      </p:sp>
      <p:pic>
        <p:nvPicPr>
          <p:cNvPr id="822" name="Google Shape;822;p30"/>
          <p:cNvPicPr preferRelativeResize="0"/>
          <p:nvPr/>
        </p:nvPicPr>
        <p:blipFill rotWithShape="1">
          <a:blip r:embed="rId3">
            <a:alphaModFix/>
          </a:blip>
          <a:srcRect/>
          <a:stretch/>
        </p:blipFill>
        <p:spPr>
          <a:xfrm>
            <a:off x="4434435" y="3156437"/>
            <a:ext cx="4833640" cy="3145151"/>
          </a:xfrm>
          <a:prstGeom prst="rect">
            <a:avLst/>
          </a:prstGeom>
          <a:noFill/>
          <a:ln>
            <a:noFill/>
          </a:ln>
        </p:spPr>
      </p:pic>
      <p:pic>
        <p:nvPicPr>
          <p:cNvPr id="5" name="Picture 12" descr="Fail:IBM logo.svg - Wikipedia Bahasa Melayu, ensiklopedia beb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0192" y="5707063"/>
            <a:ext cx="893884" cy="35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117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7"/>
        <p:cNvGrpSpPr/>
        <p:nvPr/>
      </p:nvGrpSpPr>
      <p:grpSpPr>
        <a:xfrm>
          <a:off x="0" y="0"/>
          <a:ext cx="0" cy="0"/>
          <a:chOff x="0" y="0"/>
          <a:chExt cx="0" cy="0"/>
        </a:xfrm>
      </p:grpSpPr>
      <p:sp>
        <p:nvSpPr>
          <p:cNvPr id="828" name="Google Shape;828;p31"/>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pic>
        <p:nvPicPr>
          <p:cNvPr id="829" name="Google Shape;829;p31"/>
          <p:cNvPicPr preferRelativeResize="0"/>
          <p:nvPr/>
        </p:nvPicPr>
        <p:blipFill rotWithShape="1">
          <a:blip r:embed="rId3">
            <a:alphaModFix/>
          </a:blip>
          <a:srcRect/>
          <a:stretch/>
        </p:blipFill>
        <p:spPr>
          <a:xfrm>
            <a:off x="2365570" y="1219337"/>
            <a:ext cx="7878945" cy="5126669"/>
          </a:xfrm>
          <a:prstGeom prst="rect">
            <a:avLst/>
          </a:prstGeom>
          <a:noFill/>
          <a:ln>
            <a:noFill/>
          </a:ln>
        </p:spPr>
      </p:pic>
      <p:cxnSp>
        <p:nvCxnSpPr>
          <p:cNvPr id="830" name="Google Shape;830;p31"/>
          <p:cNvCxnSpPr>
            <a:stCxn id="831" idx="0"/>
          </p:cNvCxnSpPr>
          <p:nvPr/>
        </p:nvCxnSpPr>
        <p:spPr>
          <a:xfrm rot="10800000">
            <a:off x="2120114" y="1869405"/>
            <a:ext cx="0" cy="1728600"/>
          </a:xfrm>
          <a:prstGeom prst="straightConnector1">
            <a:avLst/>
          </a:prstGeom>
          <a:noFill/>
          <a:ln w="9525" cap="flat" cmpd="sng">
            <a:solidFill>
              <a:srgbClr val="FF0000"/>
            </a:solidFill>
            <a:prstDash val="solid"/>
            <a:miter lim="800000"/>
            <a:headEnd type="none" w="sm" len="sm"/>
            <a:tailEnd type="triangle" w="med" len="med"/>
          </a:ln>
        </p:spPr>
      </p:cxnSp>
      <p:cxnSp>
        <p:nvCxnSpPr>
          <p:cNvPr id="832" name="Google Shape;832;p31"/>
          <p:cNvCxnSpPr>
            <a:stCxn id="831" idx="2"/>
          </p:cNvCxnSpPr>
          <p:nvPr/>
        </p:nvCxnSpPr>
        <p:spPr>
          <a:xfrm>
            <a:off x="2120114" y="3967337"/>
            <a:ext cx="0" cy="2206800"/>
          </a:xfrm>
          <a:prstGeom prst="straightConnector1">
            <a:avLst/>
          </a:prstGeom>
          <a:noFill/>
          <a:ln w="9525" cap="flat" cmpd="sng">
            <a:solidFill>
              <a:srgbClr val="FF0000"/>
            </a:solidFill>
            <a:prstDash val="solid"/>
            <a:miter lim="800000"/>
            <a:headEnd type="none" w="sm" len="sm"/>
            <a:tailEnd type="triangle" w="med" len="med"/>
          </a:ln>
        </p:spPr>
      </p:cxnSp>
      <p:sp>
        <p:nvSpPr>
          <p:cNvPr id="831" name="Google Shape;831;p31"/>
          <p:cNvSpPr txBox="1"/>
          <p:nvPr/>
        </p:nvSpPr>
        <p:spPr>
          <a:xfrm>
            <a:off x="1726303" y="3598005"/>
            <a:ext cx="787621"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Nodes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3" name="Google Shape;833;p31"/>
          <p:cNvSpPr/>
          <p:nvPr/>
        </p:nvSpPr>
        <p:spPr>
          <a:xfrm>
            <a:off x="9451497" y="1573545"/>
            <a:ext cx="275130" cy="23907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834" name="Google Shape;834;p31"/>
          <p:cNvCxnSpPr>
            <a:stCxn id="833" idx="5"/>
            <a:endCxn id="835" idx="1"/>
          </p:cNvCxnSpPr>
          <p:nvPr/>
        </p:nvCxnSpPr>
        <p:spPr>
          <a:xfrm>
            <a:off x="9686335" y="1777604"/>
            <a:ext cx="792900" cy="219600"/>
          </a:xfrm>
          <a:prstGeom prst="straightConnector1">
            <a:avLst/>
          </a:prstGeom>
          <a:noFill/>
          <a:ln w="9525" cap="flat" cmpd="sng">
            <a:solidFill>
              <a:srgbClr val="FF0000"/>
            </a:solidFill>
            <a:prstDash val="solid"/>
            <a:miter lim="800000"/>
            <a:headEnd type="none" w="sm" len="sm"/>
            <a:tailEnd type="triangle" w="med" len="med"/>
          </a:ln>
        </p:spPr>
      </p:cxnSp>
      <p:sp>
        <p:nvSpPr>
          <p:cNvPr id="835" name="Google Shape;835;p31"/>
          <p:cNvSpPr txBox="1"/>
          <p:nvPr/>
        </p:nvSpPr>
        <p:spPr>
          <a:xfrm>
            <a:off x="10479347" y="1812615"/>
            <a:ext cx="795411"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Debug</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6" name="Google Shape;836;p31"/>
          <p:cNvSpPr/>
          <p:nvPr/>
        </p:nvSpPr>
        <p:spPr>
          <a:xfrm>
            <a:off x="8561373" y="1124793"/>
            <a:ext cx="1124962" cy="448752"/>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837" name="Google Shape;837;p31"/>
          <p:cNvCxnSpPr>
            <a:endCxn id="838" idx="3"/>
          </p:cNvCxnSpPr>
          <p:nvPr/>
        </p:nvCxnSpPr>
        <p:spPr>
          <a:xfrm flipH="1">
            <a:off x="7440627" y="1363926"/>
            <a:ext cx="1120800" cy="690000"/>
          </a:xfrm>
          <a:prstGeom prst="straightConnector1">
            <a:avLst/>
          </a:prstGeom>
          <a:noFill/>
          <a:ln w="9525" cap="flat" cmpd="sng">
            <a:solidFill>
              <a:srgbClr val="FF0000"/>
            </a:solidFill>
            <a:prstDash val="solid"/>
            <a:miter lim="800000"/>
            <a:headEnd type="none" w="sm" len="sm"/>
            <a:tailEnd type="triangle" w="med" len="med"/>
          </a:ln>
        </p:spPr>
      </p:cxnSp>
      <p:sp>
        <p:nvSpPr>
          <p:cNvPr id="838" name="Google Shape;838;p31"/>
          <p:cNvSpPr txBox="1"/>
          <p:nvPr/>
        </p:nvSpPr>
        <p:spPr>
          <a:xfrm>
            <a:off x="6588571" y="1869260"/>
            <a:ext cx="852056"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Deploy</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9" name="Google Shape;839;p31"/>
          <p:cNvSpPr txBox="1"/>
          <p:nvPr/>
        </p:nvSpPr>
        <p:spPr>
          <a:xfrm>
            <a:off x="5102028" y="5818173"/>
            <a:ext cx="1011505"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Canvas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34769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2"/>
        <p:cNvGrpSpPr/>
        <p:nvPr/>
      </p:nvGrpSpPr>
      <p:grpSpPr>
        <a:xfrm>
          <a:off x="0" y="0"/>
          <a:ext cx="0" cy="0"/>
          <a:chOff x="0" y="0"/>
          <a:chExt cx="0" cy="0"/>
        </a:xfrm>
      </p:grpSpPr>
      <p:sp>
        <p:nvSpPr>
          <p:cNvPr id="853" name="Google Shape;853;p33"/>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54" name="Google Shape;854;p33"/>
          <p:cNvSpPr txBox="1">
            <a:spLocks noGrp="1"/>
          </p:cNvSpPr>
          <p:nvPr>
            <p:ph type="body" idx="1"/>
          </p:nvPr>
        </p:nvSpPr>
        <p:spPr>
          <a:xfrm>
            <a:off x="666244" y="1319706"/>
            <a:ext cx="6875858" cy="279914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sz="2800"/>
              <a:t>Press Win key and type </a:t>
            </a:r>
            <a:r>
              <a:rPr lang="en-US"/>
              <a:t>“cmd”</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Open Command Prompt</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Type “node-red”</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Press Enter</a:t>
            </a:r>
            <a:endParaRPr/>
          </a:p>
        </p:txBody>
      </p:sp>
      <p:pic>
        <p:nvPicPr>
          <p:cNvPr id="855" name="Google Shape;855;p33" descr="Text&#10;&#10;Description automatically generated"/>
          <p:cNvPicPr preferRelativeResize="0"/>
          <p:nvPr/>
        </p:nvPicPr>
        <p:blipFill rotWithShape="1">
          <a:blip r:embed="rId3">
            <a:alphaModFix/>
          </a:blip>
          <a:srcRect/>
          <a:stretch/>
        </p:blipFill>
        <p:spPr>
          <a:xfrm>
            <a:off x="6096000" y="3759382"/>
            <a:ext cx="5752978" cy="2099252"/>
          </a:xfrm>
          <a:prstGeom prst="rect">
            <a:avLst/>
          </a:prstGeom>
          <a:noFill/>
          <a:ln>
            <a:noFill/>
          </a:ln>
        </p:spPr>
      </p:pic>
      <p:pic>
        <p:nvPicPr>
          <p:cNvPr id="856" name="Google Shape;856;p33"/>
          <p:cNvPicPr preferRelativeResize="0"/>
          <p:nvPr/>
        </p:nvPicPr>
        <p:blipFill rotWithShape="1">
          <a:blip r:embed="rId4">
            <a:alphaModFix/>
          </a:blip>
          <a:srcRect/>
          <a:stretch/>
        </p:blipFill>
        <p:spPr>
          <a:xfrm>
            <a:off x="1372653" y="3399308"/>
            <a:ext cx="3571875" cy="2819400"/>
          </a:xfrm>
          <a:prstGeom prst="rect">
            <a:avLst/>
          </a:prstGeom>
          <a:noFill/>
          <a:ln>
            <a:noFill/>
          </a:ln>
        </p:spPr>
      </p:pic>
      <p:pic>
        <p:nvPicPr>
          <p:cNvPr id="857" name="Google Shape;857;p33" descr="Chevron arrows with solid fill"/>
          <p:cNvPicPr preferRelativeResize="0"/>
          <p:nvPr/>
        </p:nvPicPr>
        <p:blipFill rotWithShape="1">
          <a:blip r:embed="rId5">
            <a:alphaModFix/>
          </a:blip>
          <a:srcRect/>
          <a:stretch/>
        </p:blipFill>
        <p:spPr>
          <a:xfrm>
            <a:off x="5276076" y="4564820"/>
            <a:ext cx="488375" cy="488375"/>
          </a:xfrm>
          <a:prstGeom prst="rect">
            <a:avLst/>
          </a:prstGeom>
          <a:noFill/>
          <a:ln>
            <a:noFill/>
          </a:ln>
        </p:spPr>
      </p:pic>
      <p:cxnSp>
        <p:nvCxnSpPr>
          <p:cNvPr id="858" name="Google Shape;858;p33"/>
          <p:cNvCxnSpPr/>
          <p:nvPr/>
        </p:nvCxnSpPr>
        <p:spPr>
          <a:xfrm flipH="1">
            <a:off x="2383767" y="3493736"/>
            <a:ext cx="343249" cy="417822"/>
          </a:xfrm>
          <a:prstGeom prst="straightConnector1">
            <a:avLst/>
          </a:prstGeom>
          <a:noFill/>
          <a:ln w="9525" cap="flat" cmpd="sng">
            <a:solidFill>
              <a:srgbClr val="FF0000"/>
            </a:solidFill>
            <a:prstDash val="solid"/>
            <a:miter lim="800000"/>
            <a:headEnd type="none" w="sm" len="sm"/>
            <a:tailEnd type="triangle" w="med" len="med"/>
          </a:ln>
        </p:spPr>
      </p:cxnSp>
      <p:cxnSp>
        <p:nvCxnSpPr>
          <p:cNvPr id="859" name="Google Shape;859;p33"/>
          <p:cNvCxnSpPr/>
          <p:nvPr/>
        </p:nvCxnSpPr>
        <p:spPr>
          <a:xfrm flipH="1">
            <a:off x="8679632" y="3450102"/>
            <a:ext cx="343249" cy="417822"/>
          </a:xfrm>
          <a:prstGeom prst="straightConnector1">
            <a:avLst/>
          </a:prstGeom>
          <a:noFill/>
          <a:ln w="9525" cap="flat" cmpd="sng">
            <a:solidFill>
              <a:srgbClr val="FF0000"/>
            </a:solidFill>
            <a:prstDash val="solid"/>
            <a:miter lim="800000"/>
            <a:headEnd type="none" w="sm" len="sm"/>
            <a:tailEnd type="triangle" w="med" len="med"/>
          </a:ln>
        </p:spPr>
      </p:cxnSp>
      <p:sp>
        <p:nvSpPr>
          <p:cNvPr id="860" name="Google Shape;860;p33"/>
          <p:cNvSpPr/>
          <p:nvPr/>
        </p:nvSpPr>
        <p:spPr>
          <a:xfrm>
            <a:off x="1372653" y="4919958"/>
            <a:ext cx="2713825" cy="938676"/>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12215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5"/>
        <p:cNvGrpSpPr/>
        <p:nvPr/>
      </p:nvGrpSpPr>
      <p:grpSpPr>
        <a:xfrm>
          <a:off x="0" y="0"/>
          <a:ext cx="0" cy="0"/>
          <a:chOff x="0" y="0"/>
          <a:chExt cx="0" cy="0"/>
        </a:xfrm>
      </p:grpSpPr>
      <p:pic>
        <p:nvPicPr>
          <p:cNvPr id="866" name="Google Shape;866;p34"/>
          <p:cNvPicPr preferRelativeResize="0"/>
          <p:nvPr/>
        </p:nvPicPr>
        <p:blipFill rotWithShape="1">
          <a:blip r:embed="rId3">
            <a:alphaModFix/>
          </a:blip>
          <a:srcRect/>
          <a:stretch/>
        </p:blipFill>
        <p:spPr>
          <a:xfrm>
            <a:off x="1213805" y="2812211"/>
            <a:ext cx="5142762" cy="3410464"/>
          </a:xfrm>
          <a:prstGeom prst="rect">
            <a:avLst/>
          </a:prstGeom>
          <a:noFill/>
          <a:ln>
            <a:noFill/>
          </a:ln>
        </p:spPr>
      </p:pic>
      <p:sp>
        <p:nvSpPr>
          <p:cNvPr id="867" name="Google Shape;867;p34"/>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68" name="Google Shape;868;p34"/>
          <p:cNvSpPr txBox="1">
            <a:spLocks noGrp="1"/>
          </p:cNvSpPr>
          <p:nvPr>
            <p:ph type="body" idx="1"/>
          </p:nvPr>
        </p:nvSpPr>
        <p:spPr>
          <a:xfrm>
            <a:off x="666244" y="1319706"/>
            <a:ext cx="6875858" cy="1221193"/>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Copy the URL</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Open browser and paste the URL</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Press Enter</a:t>
            </a:r>
            <a:endParaRPr/>
          </a:p>
        </p:txBody>
      </p:sp>
      <p:pic>
        <p:nvPicPr>
          <p:cNvPr id="869" name="Google Shape;869;p34" descr="Chevron arrows with solid fill"/>
          <p:cNvPicPr preferRelativeResize="0"/>
          <p:nvPr/>
        </p:nvPicPr>
        <p:blipFill rotWithShape="1">
          <a:blip r:embed="rId4">
            <a:alphaModFix/>
          </a:blip>
          <a:srcRect/>
          <a:stretch/>
        </p:blipFill>
        <p:spPr>
          <a:xfrm>
            <a:off x="6546526" y="4072913"/>
            <a:ext cx="488375" cy="488375"/>
          </a:xfrm>
          <a:prstGeom prst="rect">
            <a:avLst/>
          </a:prstGeom>
          <a:noFill/>
          <a:ln>
            <a:noFill/>
          </a:ln>
        </p:spPr>
      </p:pic>
      <p:cxnSp>
        <p:nvCxnSpPr>
          <p:cNvPr id="870" name="Google Shape;870;p34"/>
          <p:cNvCxnSpPr/>
          <p:nvPr/>
        </p:nvCxnSpPr>
        <p:spPr>
          <a:xfrm flipH="1">
            <a:off x="5030125" y="3835625"/>
            <a:ext cx="796140" cy="580012"/>
          </a:xfrm>
          <a:prstGeom prst="straightConnector1">
            <a:avLst/>
          </a:prstGeom>
          <a:noFill/>
          <a:ln w="9525" cap="flat" cmpd="sng">
            <a:solidFill>
              <a:srgbClr val="FF0000"/>
            </a:solidFill>
            <a:prstDash val="solid"/>
            <a:miter lim="800000"/>
            <a:headEnd type="none" w="sm" len="sm"/>
            <a:tailEnd type="triangle" w="med" len="med"/>
          </a:ln>
        </p:spPr>
      </p:cxnSp>
      <p:pic>
        <p:nvPicPr>
          <p:cNvPr id="871" name="Google Shape;871;p34"/>
          <p:cNvPicPr preferRelativeResize="0"/>
          <p:nvPr/>
        </p:nvPicPr>
        <p:blipFill rotWithShape="1">
          <a:blip r:embed="rId5">
            <a:alphaModFix/>
          </a:blip>
          <a:srcRect r="30049"/>
          <a:stretch/>
        </p:blipFill>
        <p:spPr>
          <a:xfrm>
            <a:off x="7224860" y="2507928"/>
            <a:ext cx="4300896" cy="3592529"/>
          </a:xfrm>
          <a:prstGeom prst="rect">
            <a:avLst/>
          </a:prstGeom>
          <a:noFill/>
          <a:ln>
            <a:noFill/>
          </a:ln>
        </p:spPr>
      </p:pic>
    </p:spTree>
    <p:extLst>
      <p:ext uri="{BB962C8B-B14F-4D97-AF65-F5344CB8AC3E}">
        <p14:creationId xmlns:p14="http://schemas.microsoft.com/office/powerpoint/2010/main" val="2285700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6"/>
        <p:cNvGrpSpPr/>
        <p:nvPr/>
      </p:nvGrpSpPr>
      <p:grpSpPr>
        <a:xfrm>
          <a:off x="0" y="0"/>
          <a:ext cx="0" cy="0"/>
          <a:chOff x="0" y="0"/>
          <a:chExt cx="0" cy="0"/>
        </a:xfrm>
      </p:grpSpPr>
      <p:sp>
        <p:nvSpPr>
          <p:cNvPr id="877" name="Google Shape;877;p35"/>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78" name="Google Shape;878;p35"/>
          <p:cNvSpPr txBox="1">
            <a:spLocks noGrp="1"/>
          </p:cNvSpPr>
          <p:nvPr>
            <p:ph type="body" idx="1"/>
          </p:nvPr>
        </p:nvSpPr>
        <p:spPr>
          <a:xfrm>
            <a:off x="666244" y="1319706"/>
            <a:ext cx="6875858" cy="1221193"/>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Press the triple line</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Click manage palette</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Click install</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Type dashboard and install</a:t>
            </a:r>
            <a:endParaRPr/>
          </a:p>
        </p:txBody>
      </p:sp>
      <p:pic>
        <p:nvPicPr>
          <p:cNvPr id="879" name="Google Shape;879;p35" descr="Chevron arrows with solid fill"/>
          <p:cNvPicPr preferRelativeResize="0"/>
          <p:nvPr/>
        </p:nvPicPr>
        <p:blipFill rotWithShape="1">
          <a:blip r:embed="rId3">
            <a:alphaModFix/>
          </a:blip>
          <a:srcRect/>
          <a:stretch/>
        </p:blipFill>
        <p:spPr>
          <a:xfrm>
            <a:off x="5483773" y="4438647"/>
            <a:ext cx="488375" cy="488375"/>
          </a:xfrm>
          <a:prstGeom prst="rect">
            <a:avLst/>
          </a:prstGeom>
          <a:noFill/>
          <a:ln>
            <a:noFill/>
          </a:ln>
        </p:spPr>
      </p:pic>
      <p:pic>
        <p:nvPicPr>
          <p:cNvPr id="880" name="Google Shape;880;p35"/>
          <p:cNvPicPr preferRelativeResize="0"/>
          <p:nvPr/>
        </p:nvPicPr>
        <p:blipFill rotWithShape="1">
          <a:blip r:embed="rId4">
            <a:alphaModFix/>
          </a:blip>
          <a:srcRect/>
          <a:stretch/>
        </p:blipFill>
        <p:spPr>
          <a:xfrm>
            <a:off x="1577947" y="3305427"/>
            <a:ext cx="3819372" cy="2988123"/>
          </a:xfrm>
          <a:prstGeom prst="rect">
            <a:avLst/>
          </a:prstGeom>
          <a:noFill/>
          <a:ln>
            <a:noFill/>
          </a:ln>
        </p:spPr>
      </p:pic>
      <p:sp>
        <p:nvSpPr>
          <p:cNvPr id="881" name="Google Shape;881;p35"/>
          <p:cNvSpPr/>
          <p:nvPr/>
        </p:nvSpPr>
        <p:spPr>
          <a:xfrm>
            <a:off x="4984694" y="3188262"/>
            <a:ext cx="509798" cy="372234"/>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2" name="Google Shape;882;p35"/>
          <p:cNvSpPr/>
          <p:nvPr/>
        </p:nvSpPr>
        <p:spPr>
          <a:xfrm>
            <a:off x="3965097" y="5227455"/>
            <a:ext cx="890124" cy="310839"/>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883" name="Google Shape;883;p35"/>
          <p:cNvPicPr preferRelativeResize="0"/>
          <p:nvPr/>
        </p:nvPicPr>
        <p:blipFill rotWithShape="1">
          <a:blip r:embed="rId5">
            <a:alphaModFix/>
          </a:blip>
          <a:srcRect/>
          <a:stretch/>
        </p:blipFill>
        <p:spPr>
          <a:xfrm>
            <a:off x="6096000" y="2073850"/>
            <a:ext cx="6027152" cy="4011359"/>
          </a:xfrm>
          <a:prstGeom prst="rect">
            <a:avLst/>
          </a:prstGeom>
          <a:noFill/>
          <a:ln>
            <a:noFill/>
          </a:ln>
        </p:spPr>
      </p:pic>
      <p:sp>
        <p:nvSpPr>
          <p:cNvPr id="884" name="Google Shape;884;p35"/>
          <p:cNvSpPr/>
          <p:nvPr/>
        </p:nvSpPr>
        <p:spPr>
          <a:xfrm>
            <a:off x="8804066" y="2727016"/>
            <a:ext cx="874008" cy="461246"/>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5" name="Google Shape;885;p35"/>
          <p:cNvSpPr/>
          <p:nvPr/>
        </p:nvSpPr>
        <p:spPr>
          <a:xfrm>
            <a:off x="7120991" y="3305427"/>
            <a:ext cx="1076241" cy="4654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6" name="Google Shape;886;p35"/>
          <p:cNvSpPr/>
          <p:nvPr/>
        </p:nvSpPr>
        <p:spPr>
          <a:xfrm>
            <a:off x="7120991" y="5081798"/>
            <a:ext cx="5002161" cy="1149069"/>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05814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1"/>
        <p:cNvGrpSpPr/>
        <p:nvPr/>
      </p:nvGrpSpPr>
      <p:grpSpPr>
        <a:xfrm>
          <a:off x="0" y="0"/>
          <a:ext cx="0" cy="0"/>
          <a:chOff x="0" y="0"/>
          <a:chExt cx="0" cy="0"/>
        </a:xfrm>
      </p:grpSpPr>
      <p:sp>
        <p:nvSpPr>
          <p:cNvPr id="892" name="Google Shape;892;p36"/>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93" name="Google Shape;893;p36"/>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Type worldmap</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Install </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Click Close</a:t>
            </a:r>
            <a:endParaRPr/>
          </a:p>
        </p:txBody>
      </p:sp>
      <p:pic>
        <p:nvPicPr>
          <p:cNvPr id="894" name="Google Shape;894;p36"/>
          <p:cNvPicPr preferRelativeResize="0"/>
          <p:nvPr/>
        </p:nvPicPr>
        <p:blipFill rotWithShape="1">
          <a:blip r:embed="rId3">
            <a:alphaModFix/>
          </a:blip>
          <a:srcRect/>
          <a:stretch/>
        </p:blipFill>
        <p:spPr>
          <a:xfrm>
            <a:off x="4104173" y="2440674"/>
            <a:ext cx="6152576" cy="3547431"/>
          </a:xfrm>
          <a:prstGeom prst="rect">
            <a:avLst/>
          </a:prstGeom>
          <a:noFill/>
          <a:ln>
            <a:noFill/>
          </a:ln>
        </p:spPr>
      </p:pic>
      <p:sp>
        <p:nvSpPr>
          <p:cNvPr id="895" name="Google Shape;895;p36"/>
          <p:cNvSpPr/>
          <p:nvPr/>
        </p:nvSpPr>
        <p:spPr>
          <a:xfrm>
            <a:off x="5114166" y="3843717"/>
            <a:ext cx="1051965" cy="331773"/>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6" name="Google Shape;896;p36"/>
          <p:cNvSpPr/>
          <p:nvPr/>
        </p:nvSpPr>
        <p:spPr>
          <a:xfrm>
            <a:off x="4972650" y="4100638"/>
            <a:ext cx="5284099" cy="97913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73685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36"/>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893" name="Google Shape;893;p36"/>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Type moment</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Install </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Click Close</a:t>
            </a:r>
            <a:endParaRPr dirty="0"/>
          </a:p>
        </p:txBody>
      </p:sp>
      <p:pic>
        <p:nvPicPr>
          <p:cNvPr id="3" name="Picture 2">
            <a:extLst>
              <a:ext uri="{FF2B5EF4-FFF2-40B4-BE49-F238E27FC236}">
                <a16:creationId xmlns:a16="http://schemas.microsoft.com/office/drawing/2014/main" id="{AB325242-ADB5-5F98-8E4B-F378061F492B}"/>
              </a:ext>
            </a:extLst>
          </p:cNvPr>
          <p:cNvPicPr>
            <a:picLocks noChangeAspect="1"/>
          </p:cNvPicPr>
          <p:nvPr/>
        </p:nvPicPr>
        <p:blipFill>
          <a:blip r:embed="rId3"/>
          <a:stretch>
            <a:fillRect/>
          </a:stretch>
        </p:blipFill>
        <p:spPr>
          <a:xfrm>
            <a:off x="3941430" y="2235952"/>
            <a:ext cx="6668431" cy="3991532"/>
          </a:xfrm>
          <a:prstGeom prst="rect">
            <a:avLst/>
          </a:prstGeom>
        </p:spPr>
      </p:pic>
      <p:sp>
        <p:nvSpPr>
          <p:cNvPr id="895" name="Google Shape;895;p36"/>
          <p:cNvSpPr/>
          <p:nvPr/>
        </p:nvSpPr>
        <p:spPr>
          <a:xfrm>
            <a:off x="5114166" y="3843717"/>
            <a:ext cx="1051965" cy="331773"/>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6" name="Google Shape;896;p36"/>
          <p:cNvSpPr/>
          <p:nvPr/>
        </p:nvSpPr>
        <p:spPr>
          <a:xfrm>
            <a:off x="4972650" y="4100638"/>
            <a:ext cx="5284099" cy="97913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3312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asics of Arduino (TINKERCAD)">
            <a:extLst>
              <a:ext uri="{FF2B5EF4-FFF2-40B4-BE49-F238E27FC236}">
                <a16:creationId xmlns:a16="http://schemas.microsoft.com/office/drawing/2014/main" id="{6A7D412F-BA88-491D-0773-BAA47B77F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405282" cy="640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68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5" name="Rectangle 4"/>
          <p:cNvSpPr/>
          <p:nvPr/>
        </p:nvSpPr>
        <p:spPr>
          <a:xfrm>
            <a:off x="2839622" y="2125921"/>
            <a:ext cx="7196790" cy="286232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Task #1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solidFill>
                <a:srgbClr val="CC0099"/>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Hello World!</a:t>
            </a:r>
          </a:p>
        </p:txBody>
      </p:sp>
    </p:spTree>
    <p:extLst>
      <p:ext uri="{BB962C8B-B14F-4D97-AF65-F5344CB8AC3E}">
        <p14:creationId xmlns:p14="http://schemas.microsoft.com/office/powerpoint/2010/main" val="2252953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pic>
        <p:nvPicPr>
          <p:cNvPr id="7170" name="Picture 2" descr="All About Home - Hello World Website - Rea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
            <a:ext cx="13057940" cy="685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73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7"/>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03" name="Google Shape;903;p37"/>
          <p:cNvSpPr txBox="1">
            <a:spLocks noGrp="1"/>
          </p:cNvSpPr>
          <p:nvPr>
            <p:ph type="body" idx="1"/>
          </p:nvPr>
        </p:nvSpPr>
        <p:spPr>
          <a:xfrm>
            <a:off x="666243" y="1319706"/>
            <a:ext cx="9173671" cy="279914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First Activity</a:t>
            </a:r>
            <a:endParaRPr/>
          </a:p>
          <a:p>
            <a:pPr marL="685783" lvl="1" indent="-228594" algn="l" rtl="0">
              <a:lnSpc>
                <a:spcPct val="90000"/>
              </a:lnSpc>
              <a:spcBef>
                <a:spcPts val="500"/>
              </a:spcBef>
              <a:spcAft>
                <a:spcPts val="0"/>
              </a:spcAft>
              <a:buClr>
                <a:schemeClr val="dk1"/>
              </a:buClr>
              <a:buSzPts val="2000"/>
              <a:buChar char="•"/>
            </a:pPr>
            <a:r>
              <a:rPr lang="en-US" sz="2000"/>
              <a:t>Drag and place the inject node inside canvas</a:t>
            </a:r>
            <a:endParaRPr/>
          </a:p>
          <a:p>
            <a:pPr marL="685783" lvl="1" indent="-228594" algn="l" rtl="0">
              <a:lnSpc>
                <a:spcPct val="90000"/>
              </a:lnSpc>
              <a:spcBef>
                <a:spcPts val="500"/>
              </a:spcBef>
              <a:spcAft>
                <a:spcPts val="0"/>
              </a:spcAft>
              <a:buClr>
                <a:schemeClr val="dk1"/>
              </a:buClr>
              <a:buSzPts val="2000"/>
              <a:buChar char="•"/>
            </a:pPr>
            <a:r>
              <a:rPr lang="en-US" sz="2000"/>
              <a:t>Double click the inject node</a:t>
            </a:r>
            <a:endParaRPr/>
          </a:p>
          <a:p>
            <a:pPr marL="685783" lvl="1" indent="-228594" algn="l" rtl="0">
              <a:lnSpc>
                <a:spcPct val="90000"/>
              </a:lnSpc>
              <a:spcBef>
                <a:spcPts val="500"/>
              </a:spcBef>
              <a:spcAft>
                <a:spcPts val="0"/>
              </a:spcAft>
              <a:buClr>
                <a:schemeClr val="dk1"/>
              </a:buClr>
              <a:buSzPts val="2000"/>
              <a:buChar char="•"/>
            </a:pPr>
            <a:r>
              <a:rPr lang="en-US" sz="2000"/>
              <a:t>In payload field, select string and enter “Hello, “World!</a:t>
            </a:r>
            <a:endParaRPr/>
          </a:p>
          <a:p>
            <a:pPr marL="685783" lvl="1" indent="-76193" algn="l" rtl="0">
              <a:lnSpc>
                <a:spcPct val="90000"/>
              </a:lnSpc>
              <a:spcBef>
                <a:spcPts val="500"/>
              </a:spcBef>
              <a:spcAft>
                <a:spcPts val="0"/>
              </a:spcAft>
              <a:buClr>
                <a:schemeClr val="dk1"/>
              </a:buClr>
              <a:buSzPts val="2400"/>
              <a:buNone/>
            </a:pPr>
            <a:endParaRPr/>
          </a:p>
        </p:txBody>
      </p:sp>
      <p:pic>
        <p:nvPicPr>
          <p:cNvPr id="904" name="Google Shape;904;p37" descr="Chevron arrows with solid fill"/>
          <p:cNvPicPr preferRelativeResize="0"/>
          <p:nvPr/>
        </p:nvPicPr>
        <p:blipFill rotWithShape="1">
          <a:blip r:embed="rId3">
            <a:alphaModFix/>
          </a:blip>
          <a:srcRect/>
          <a:stretch/>
        </p:blipFill>
        <p:spPr>
          <a:xfrm>
            <a:off x="5851812" y="4284908"/>
            <a:ext cx="488375" cy="488375"/>
          </a:xfrm>
          <a:prstGeom prst="rect">
            <a:avLst/>
          </a:prstGeom>
          <a:noFill/>
          <a:ln>
            <a:noFill/>
          </a:ln>
        </p:spPr>
      </p:pic>
      <p:pic>
        <p:nvPicPr>
          <p:cNvPr id="905" name="Google Shape;905;p37"/>
          <p:cNvPicPr preferRelativeResize="0"/>
          <p:nvPr/>
        </p:nvPicPr>
        <p:blipFill rotWithShape="1">
          <a:blip r:embed="rId4">
            <a:alphaModFix/>
          </a:blip>
          <a:srcRect/>
          <a:stretch/>
        </p:blipFill>
        <p:spPr>
          <a:xfrm>
            <a:off x="713169" y="2946851"/>
            <a:ext cx="4943027" cy="3205281"/>
          </a:xfrm>
          <a:prstGeom prst="rect">
            <a:avLst/>
          </a:prstGeom>
          <a:noFill/>
          <a:ln>
            <a:noFill/>
          </a:ln>
        </p:spPr>
      </p:pic>
      <p:pic>
        <p:nvPicPr>
          <p:cNvPr id="906" name="Google Shape;906;p37"/>
          <p:cNvPicPr preferRelativeResize="0"/>
          <p:nvPr/>
        </p:nvPicPr>
        <p:blipFill rotWithShape="1">
          <a:blip r:embed="rId5">
            <a:alphaModFix/>
          </a:blip>
          <a:srcRect/>
          <a:stretch/>
        </p:blipFill>
        <p:spPr>
          <a:xfrm>
            <a:off x="6535803" y="2819060"/>
            <a:ext cx="4633568" cy="3417864"/>
          </a:xfrm>
          <a:prstGeom prst="rect">
            <a:avLst/>
          </a:prstGeom>
          <a:noFill/>
          <a:ln>
            <a:noFill/>
          </a:ln>
        </p:spPr>
      </p:pic>
      <p:cxnSp>
        <p:nvCxnSpPr>
          <p:cNvPr id="907" name="Google Shape;907;p37"/>
          <p:cNvCxnSpPr/>
          <p:nvPr/>
        </p:nvCxnSpPr>
        <p:spPr>
          <a:xfrm flipH="1">
            <a:off x="8396150" y="4219215"/>
            <a:ext cx="343249" cy="417822"/>
          </a:xfrm>
          <a:prstGeom prst="straightConnector1">
            <a:avLst/>
          </a:prstGeom>
          <a:noFill/>
          <a:ln w="9525" cap="flat" cmpd="sng">
            <a:solidFill>
              <a:srgbClr val="FF0000"/>
            </a:solidFill>
            <a:prstDash val="solid"/>
            <a:miter lim="800000"/>
            <a:headEnd type="none" w="sm" len="sm"/>
            <a:tailEnd type="triangle" w="med" len="med"/>
          </a:ln>
        </p:spPr>
      </p:cxnSp>
      <p:cxnSp>
        <p:nvCxnSpPr>
          <p:cNvPr id="908" name="Google Shape;908;p37"/>
          <p:cNvCxnSpPr/>
          <p:nvPr/>
        </p:nvCxnSpPr>
        <p:spPr>
          <a:xfrm flipH="1">
            <a:off x="8945060" y="5340743"/>
            <a:ext cx="506437" cy="277457"/>
          </a:xfrm>
          <a:prstGeom prst="straightConnector1">
            <a:avLst/>
          </a:prstGeom>
          <a:noFill/>
          <a:ln w="9525" cap="flat" cmpd="sng">
            <a:solidFill>
              <a:srgbClr val="FF0000"/>
            </a:solidFill>
            <a:prstDash val="solid"/>
            <a:miter lim="800000"/>
            <a:headEnd type="none" w="sm" len="sm"/>
            <a:tailEnd type="triangle" w="med" len="med"/>
          </a:ln>
        </p:spPr>
      </p:cxnSp>
      <p:cxnSp>
        <p:nvCxnSpPr>
          <p:cNvPr id="909" name="Google Shape;909;p37"/>
          <p:cNvCxnSpPr/>
          <p:nvPr/>
        </p:nvCxnSpPr>
        <p:spPr>
          <a:xfrm flipH="1">
            <a:off x="9586695" y="4495826"/>
            <a:ext cx="506437" cy="277457"/>
          </a:xfrm>
          <a:prstGeom prst="straightConnector1">
            <a:avLst/>
          </a:prstGeom>
          <a:noFill/>
          <a:ln w="9525" cap="flat" cmpd="sng">
            <a:solidFill>
              <a:srgbClr val="FF0000"/>
            </a:solidFill>
            <a:prstDash val="solid"/>
            <a:miter lim="800000"/>
            <a:headEnd type="none" w="sm" len="sm"/>
            <a:tailEnd type="triangle" w="med" len="med"/>
          </a:ln>
        </p:spPr>
      </p:cxnSp>
      <p:sp>
        <p:nvSpPr>
          <p:cNvPr id="910" name="Google Shape;910;p37"/>
          <p:cNvSpPr/>
          <p:nvPr/>
        </p:nvSpPr>
        <p:spPr>
          <a:xfrm>
            <a:off x="666243" y="3576680"/>
            <a:ext cx="1008808" cy="420785"/>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911" name="Google Shape;911;p37"/>
          <p:cNvCxnSpPr/>
          <p:nvPr/>
        </p:nvCxnSpPr>
        <p:spPr>
          <a:xfrm>
            <a:off x="1721977" y="3778981"/>
            <a:ext cx="980700" cy="218400"/>
          </a:xfrm>
          <a:prstGeom prst="bentConnector3">
            <a:avLst>
              <a:gd name="adj1" fmla="val 100336"/>
            </a:avLst>
          </a:prstGeom>
          <a:noFill/>
          <a:ln w="9525" cap="flat" cmpd="sng">
            <a:solidFill>
              <a:srgbClr val="FF0000"/>
            </a:solidFill>
            <a:prstDash val="solid"/>
            <a:miter lim="800000"/>
            <a:headEnd type="none" w="sm" len="sm"/>
            <a:tailEnd type="triangle" w="med" len="med"/>
          </a:ln>
        </p:spPr>
      </p:cxnSp>
      <p:sp>
        <p:nvSpPr>
          <p:cNvPr id="912" name="Google Shape;912;p37"/>
          <p:cNvSpPr/>
          <p:nvPr/>
        </p:nvSpPr>
        <p:spPr>
          <a:xfrm>
            <a:off x="10333529" y="3026421"/>
            <a:ext cx="835842" cy="62308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43905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8"/>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19" name="Google Shape;919;p38"/>
          <p:cNvSpPr txBox="1">
            <a:spLocks noGrp="1"/>
          </p:cNvSpPr>
          <p:nvPr>
            <p:ph type="body" idx="1"/>
          </p:nvPr>
        </p:nvSpPr>
        <p:spPr>
          <a:xfrm>
            <a:off x="666243" y="1319706"/>
            <a:ext cx="9173671" cy="279914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Drag and place the debug node inside canvas</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Connect the nodes together</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In payload field, select string and enter “Hello, “World!</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Deploy and Run</a:t>
            </a:r>
            <a:endParaRPr/>
          </a:p>
        </p:txBody>
      </p:sp>
      <p:pic>
        <p:nvPicPr>
          <p:cNvPr id="920" name="Google Shape;920;p38" descr="Chevron arrows with solid fill"/>
          <p:cNvPicPr preferRelativeResize="0"/>
          <p:nvPr/>
        </p:nvPicPr>
        <p:blipFill rotWithShape="1">
          <a:blip r:embed="rId3">
            <a:alphaModFix/>
          </a:blip>
          <a:srcRect/>
          <a:stretch/>
        </p:blipFill>
        <p:spPr>
          <a:xfrm>
            <a:off x="5451970" y="4452643"/>
            <a:ext cx="488375" cy="488375"/>
          </a:xfrm>
          <a:prstGeom prst="rect">
            <a:avLst/>
          </a:prstGeom>
          <a:noFill/>
          <a:ln>
            <a:noFill/>
          </a:ln>
        </p:spPr>
      </p:pic>
      <p:pic>
        <p:nvPicPr>
          <p:cNvPr id="921" name="Google Shape;921;p38"/>
          <p:cNvPicPr preferRelativeResize="0"/>
          <p:nvPr/>
        </p:nvPicPr>
        <p:blipFill rotWithShape="1">
          <a:blip r:embed="rId4">
            <a:alphaModFix/>
          </a:blip>
          <a:srcRect/>
          <a:stretch/>
        </p:blipFill>
        <p:spPr>
          <a:xfrm>
            <a:off x="609600" y="3429000"/>
            <a:ext cx="4442528" cy="2678526"/>
          </a:xfrm>
          <a:prstGeom prst="rect">
            <a:avLst/>
          </a:prstGeom>
          <a:noFill/>
          <a:ln>
            <a:noFill/>
          </a:ln>
        </p:spPr>
      </p:pic>
      <p:pic>
        <p:nvPicPr>
          <p:cNvPr id="922" name="Google Shape;922;p38"/>
          <p:cNvPicPr preferRelativeResize="0"/>
          <p:nvPr/>
        </p:nvPicPr>
        <p:blipFill rotWithShape="1">
          <a:blip r:embed="rId5">
            <a:alphaModFix/>
          </a:blip>
          <a:srcRect/>
          <a:stretch/>
        </p:blipFill>
        <p:spPr>
          <a:xfrm>
            <a:off x="6340187" y="3090526"/>
            <a:ext cx="5703978" cy="2672665"/>
          </a:xfrm>
          <a:prstGeom prst="rect">
            <a:avLst/>
          </a:prstGeom>
          <a:noFill/>
          <a:ln>
            <a:noFill/>
          </a:ln>
        </p:spPr>
      </p:pic>
      <p:sp>
        <p:nvSpPr>
          <p:cNvPr id="923" name="Google Shape;923;p38"/>
          <p:cNvSpPr/>
          <p:nvPr/>
        </p:nvSpPr>
        <p:spPr>
          <a:xfrm>
            <a:off x="3981281" y="3333919"/>
            <a:ext cx="784928" cy="412693"/>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24" name="Google Shape;924;p38"/>
          <p:cNvSpPr/>
          <p:nvPr/>
        </p:nvSpPr>
        <p:spPr>
          <a:xfrm>
            <a:off x="609600" y="4219215"/>
            <a:ext cx="693218" cy="233428"/>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925" name="Google Shape;925;p38"/>
          <p:cNvCxnSpPr/>
          <p:nvPr/>
        </p:nvCxnSpPr>
        <p:spPr>
          <a:xfrm>
            <a:off x="7112899" y="4021742"/>
            <a:ext cx="477430" cy="197473"/>
          </a:xfrm>
          <a:prstGeom prst="straightConnector1">
            <a:avLst/>
          </a:prstGeom>
          <a:noFill/>
          <a:ln w="9525" cap="flat" cmpd="sng">
            <a:solidFill>
              <a:srgbClr val="FF0000"/>
            </a:solidFill>
            <a:prstDash val="solid"/>
            <a:miter lim="800000"/>
            <a:headEnd type="none" w="sm" len="sm"/>
            <a:tailEnd type="triangle" w="med" len="med"/>
          </a:ln>
        </p:spPr>
      </p:cxnSp>
      <p:sp>
        <p:nvSpPr>
          <p:cNvPr id="926" name="Google Shape;926;p38"/>
          <p:cNvSpPr/>
          <p:nvPr/>
        </p:nvSpPr>
        <p:spPr>
          <a:xfrm>
            <a:off x="10066492" y="4304963"/>
            <a:ext cx="1124793" cy="550258"/>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27" name="Google Shape;927;p38"/>
          <p:cNvSpPr/>
          <p:nvPr/>
        </p:nvSpPr>
        <p:spPr>
          <a:xfrm>
            <a:off x="11361218" y="3333919"/>
            <a:ext cx="356049" cy="299405"/>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5461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5" name="Rectangle 4"/>
          <p:cNvSpPr/>
          <p:nvPr/>
        </p:nvSpPr>
        <p:spPr>
          <a:xfrm>
            <a:off x="2839622" y="2125921"/>
            <a:ext cx="7196790" cy="329320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Task #2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solidFill>
                <a:srgbClr val="CC0099"/>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Send Message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cs typeface="Arial"/>
                <a:sym typeface="Arial"/>
              </a:rPr>
              <a:t>(from your computer to my computer) </a:t>
            </a:r>
          </a:p>
        </p:txBody>
      </p:sp>
    </p:spTree>
    <p:extLst>
      <p:ext uri="{BB962C8B-B14F-4D97-AF65-F5344CB8AC3E}">
        <p14:creationId xmlns:p14="http://schemas.microsoft.com/office/powerpoint/2010/main" val="308027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4000" dirty="0"/>
              <a:t>MQTT</a:t>
            </a:r>
          </a:p>
        </p:txBody>
      </p:sp>
      <p:pic>
        <p:nvPicPr>
          <p:cNvPr id="5" name="Content Placeholder 4"/>
          <p:cNvPicPr>
            <a:picLocks noGrp="1" noChangeAspect="1"/>
          </p:cNvPicPr>
          <p:nvPr>
            <p:ph idx="1"/>
          </p:nvPr>
        </p:nvPicPr>
        <p:blipFill>
          <a:blip r:embed="rId2"/>
          <a:stretch>
            <a:fillRect/>
          </a:stretch>
        </p:blipFill>
        <p:spPr>
          <a:xfrm>
            <a:off x="1690446" y="1739510"/>
            <a:ext cx="7853308" cy="4396885"/>
          </a:xfrm>
          <a:prstGeom prst="rect">
            <a:avLst/>
          </a:prstGeom>
        </p:spPr>
      </p:pic>
    </p:spTree>
    <p:extLst>
      <p:ext uri="{BB962C8B-B14F-4D97-AF65-F5344CB8AC3E}">
        <p14:creationId xmlns:p14="http://schemas.microsoft.com/office/powerpoint/2010/main" val="3218621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Send Data through MQTT</a:t>
            </a:r>
          </a:p>
        </p:txBody>
      </p:sp>
      <p:sp>
        <p:nvSpPr>
          <p:cNvPr id="5" name="Rectangle 4"/>
          <p:cNvSpPr/>
          <p:nvPr/>
        </p:nvSpPr>
        <p:spPr>
          <a:xfrm>
            <a:off x="1784798" y="3793633"/>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Publisher</a:t>
            </a:r>
          </a:p>
        </p:txBody>
      </p:sp>
      <p:sp>
        <p:nvSpPr>
          <p:cNvPr id="8" name="Rectangle 7"/>
          <p:cNvSpPr/>
          <p:nvPr/>
        </p:nvSpPr>
        <p:spPr>
          <a:xfrm>
            <a:off x="9098350" y="3552154"/>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Subscriber</a:t>
            </a:r>
          </a:p>
        </p:txBody>
      </p:sp>
      <p:sp>
        <p:nvSpPr>
          <p:cNvPr id="13" name="Right Arrow 12"/>
          <p:cNvSpPr/>
          <p:nvPr/>
        </p:nvSpPr>
        <p:spPr>
          <a:xfrm>
            <a:off x="3586228" y="4114966"/>
            <a:ext cx="4956506" cy="91762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mn-cs"/>
                <a:sym typeface="Arial"/>
              </a:rPr>
              <a:t>Send ‘Sensor Data’ through MQTT  </a:t>
            </a:r>
          </a:p>
        </p:txBody>
      </p:sp>
      <p:pic>
        <p:nvPicPr>
          <p:cNvPr id="1026" name="Picture 2" descr="Image result for bosch xdk 1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72" t="13412" r="19289" b="14740"/>
          <a:stretch/>
        </p:blipFill>
        <p:spPr bwMode="auto">
          <a:xfrm>
            <a:off x="1914590" y="4573776"/>
            <a:ext cx="906755" cy="8098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otebook dashboar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271"/>
          <a:stretch/>
        </p:blipFill>
        <p:spPr bwMode="auto">
          <a:xfrm>
            <a:off x="8663794" y="4194489"/>
            <a:ext cx="1888717" cy="178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7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4" name="Rectangle 3"/>
          <p:cNvSpPr/>
          <p:nvPr/>
        </p:nvSpPr>
        <p:spPr>
          <a:xfrm>
            <a:off x="1519004" y="1825634"/>
            <a:ext cx="1521101" cy="143548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FFFFFF"/>
                </a:solidFill>
                <a:effectLst/>
                <a:uLnTx/>
                <a:uFillTx/>
                <a:latin typeface="Arial"/>
                <a:ea typeface="+mn-ea"/>
                <a:cs typeface="+mn-cs"/>
                <a:sym typeface="Arial"/>
              </a:rPr>
              <a:t>Sensor at My House</a:t>
            </a:r>
          </a:p>
        </p:txBody>
      </p:sp>
      <p:sp>
        <p:nvSpPr>
          <p:cNvPr id="5" name="Rectangle 4"/>
          <p:cNvSpPr/>
          <p:nvPr/>
        </p:nvSpPr>
        <p:spPr>
          <a:xfrm>
            <a:off x="1615594" y="6049819"/>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Publisher</a:t>
            </a:r>
          </a:p>
        </p:txBody>
      </p:sp>
      <p:sp>
        <p:nvSpPr>
          <p:cNvPr id="7" name="Rectangle 6"/>
          <p:cNvSpPr/>
          <p:nvPr/>
        </p:nvSpPr>
        <p:spPr>
          <a:xfrm>
            <a:off x="8628435" y="1584153"/>
            <a:ext cx="1657825" cy="1603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dirty="0">
                <a:ln>
                  <a:noFill/>
                </a:ln>
                <a:solidFill>
                  <a:srgbClr val="FFFFFF"/>
                </a:solidFill>
                <a:effectLst/>
                <a:uLnTx/>
                <a:uFillTx/>
                <a:latin typeface="Arial"/>
                <a:ea typeface="+mn-ea"/>
                <a:cs typeface="+mn-cs"/>
                <a:sym typeface="Arial"/>
              </a:rPr>
              <a:t>Your Laptop</a:t>
            </a:r>
          </a:p>
        </p:txBody>
      </p:sp>
      <p:sp>
        <p:nvSpPr>
          <p:cNvPr id="8" name="Rectangle 7"/>
          <p:cNvSpPr/>
          <p:nvPr/>
        </p:nvSpPr>
        <p:spPr>
          <a:xfrm>
            <a:off x="8868138" y="6049819"/>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Subscriber</a:t>
            </a:r>
          </a:p>
        </p:txBody>
      </p:sp>
      <p:sp>
        <p:nvSpPr>
          <p:cNvPr id="13" name="Right Arrow 12"/>
          <p:cNvSpPr/>
          <p:nvPr/>
        </p:nvSpPr>
        <p:spPr>
          <a:xfrm>
            <a:off x="3417026" y="2146966"/>
            <a:ext cx="4956506" cy="91762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mn-cs"/>
                <a:sym typeface="Arial"/>
              </a:rPr>
              <a:t>Send ‘Data’</a:t>
            </a:r>
          </a:p>
        </p:txBody>
      </p:sp>
      <p:pic>
        <p:nvPicPr>
          <p:cNvPr id="9" name="Picture 2" descr="Image result for bosch xdk 1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72" t="13412" r="19289" b="14740"/>
          <a:stretch/>
        </p:blipFill>
        <p:spPr bwMode="auto">
          <a:xfrm>
            <a:off x="1751426" y="5240012"/>
            <a:ext cx="906755" cy="8098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tting Started : Node-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982" y="4552949"/>
            <a:ext cx="1912728" cy="159394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3417026" y="5055495"/>
            <a:ext cx="4956506" cy="91762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mn-cs"/>
                <a:sym typeface="Arial"/>
              </a:rPr>
              <a:t>Send ‘Data’ through MQTT  </a:t>
            </a:r>
          </a:p>
        </p:txBody>
      </p:sp>
      <p:sp>
        <p:nvSpPr>
          <p:cNvPr id="3" name="AutoShape 4" descr="Node-RED | Unip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MY" sz="1400" b="0" i="0" u="none" strike="noStrike" kern="0" cap="none" spc="0" normalizeH="0" baseline="0" noProof="0">
              <a:ln>
                <a:noFill/>
              </a:ln>
              <a:solidFill>
                <a:srgbClr val="000000"/>
              </a:solidFill>
              <a:effectLst/>
              <a:uLnTx/>
              <a:uFillTx/>
              <a:latin typeface="Arial"/>
              <a:cs typeface="Arial"/>
              <a:sym typeface="Arial"/>
            </a:endParaRPr>
          </a:p>
        </p:txBody>
      </p:sp>
      <p:pic>
        <p:nvPicPr>
          <p:cNvPr id="11" name="Picture 10"/>
          <p:cNvPicPr>
            <a:picLocks noChangeAspect="1"/>
          </p:cNvPicPr>
          <p:nvPr/>
        </p:nvPicPr>
        <p:blipFill>
          <a:blip r:embed="rId4"/>
          <a:stretch>
            <a:fillRect/>
          </a:stretch>
        </p:blipFill>
        <p:spPr>
          <a:xfrm rot="19956741">
            <a:off x="8986079" y="4952590"/>
            <a:ext cx="680851" cy="337904"/>
          </a:xfrm>
          <a:prstGeom prst="rect">
            <a:avLst/>
          </a:prstGeom>
        </p:spPr>
      </p:pic>
    </p:spTree>
    <p:extLst>
      <p:ext uri="{BB962C8B-B14F-4D97-AF65-F5344CB8AC3E}">
        <p14:creationId xmlns:p14="http://schemas.microsoft.com/office/powerpoint/2010/main" val="16826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Send &amp; Receive Data using MQTT</a:t>
            </a:r>
          </a:p>
        </p:txBody>
      </p:sp>
      <p:sp>
        <p:nvSpPr>
          <p:cNvPr id="5" name="Rectangle 4"/>
          <p:cNvSpPr/>
          <p:nvPr/>
        </p:nvSpPr>
        <p:spPr>
          <a:xfrm>
            <a:off x="1784798" y="3793633"/>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Publisher</a:t>
            </a:r>
          </a:p>
        </p:txBody>
      </p:sp>
      <p:sp>
        <p:nvSpPr>
          <p:cNvPr id="6" name="Oval 5"/>
          <p:cNvSpPr/>
          <p:nvPr/>
        </p:nvSpPr>
        <p:spPr>
          <a:xfrm>
            <a:off x="4576292" y="1883788"/>
            <a:ext cx="2540358" cy="153313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Broker</a:t>
            </a:r>
          </a:p>
        </p:txBody>
      </p:sp>
      <p:sp>
        <p:nvSpPr>
          <p:cNvPr id="8" name="Rectangle 7"/>
          <p:cNvSpPr/>
          <p:nvPr/>
        </p:nvSpPr>
        <p:spPr>
          <a:xfrm>
            <a:off x="9098350" y="3552154"/>
            <a:ext cx="1178417" cy="6664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MQTT Subscriber</a:t>
            </a:r>
          </a:p>
        </p:txBody>
      </p:sp>
      <p:sp>
        <p:nvSpPr>
          <p:cNvPr id="11" name="Right Arrow 10"/>
          <p:cNvSpPr/>
          <p:nvPr/>
        </p:nvSpPr>
        <p:spPr>
          <a:xfrm rot="20053764">
            <a:off x="3088237" y="2784221"/>
            <a:ext cx="1497170" cy="917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Topic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(&amp; Data)</a:t>
            </a:r>
          </a:p>
        </p:txBody>
      </p:sp>
      <p:sp>
        <p:nvSpPr>
          <p:cNvPr id="12" name="Right Arrow 11"/>
          <p:cNvSpPr/>
          <p:nvPr/>
        </p:nvSpPr>
        <p:spPr>
          <a:xfrm rot="1547081">
            <a:off x="7235582" y="2770543"/>
            <a:ext cx="1589763" cy="91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Topic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FFFFFF"/>
                </a:solidFill>
                <a:effectLst/>
                <a:uLnTx/>
                <a:uFillTx/>
                <a:latin typeface="Arial"/>
                <a:ea typeface="+mn-ea"/>
                <a:cs typeface="+mn-cs"/>
                <a:sym typeface="Arial"/>
              </a:rPr>
              <a:t>(&amp; Data)</a:t>
            </a:r>
          </a:p>
        </p:txBody>
      </p:sp>
      <p:sp>
        <p:nvSpPr>
          <p:cNvPr id="13" name="Right Arrow 12"/>
          <p:cNvSpPr/>
          <p:nvPr/>
        </p:nvSpPr>
        <p:spPr>
          <a:xfrm>
            <a:off x="3586228" y="4114966"/>
            <a:ext cx="4956506" cy="91762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mn-cs"/>
                <a:sym typeface="Arial"/>
              </a:rPr>
              <a:t>Send ‘Sensor Data’ through MQTT  </a:t>
            </a:r>
          </a:p>
        </p:txBody>
      </p:sp>
      <p:sp>
        <p:nvSpPr>
          <p:cNvPr id="3" name="Rectangle 2"/>
          <p:cNvSpPr/>
          <p:nvPr/>
        </p:nvSpPr>
        <p:spPr>
          <a:xfrm>
            <a:off x="8669810" y="1883788"/>
            <a:ext cx="1337226" cy="5078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1" i="0" u="none" strike="noStrike" kern="0" cap="none" spc="0" normalizeH="0" baseline="0" noProof="0" dirty="0">
                <a:ln>
                  <a:noFill/>
                </a:ln>
                <a:solidFill>
                  <a:srgbClr val="0070C0"/>
                </a:solidFill>
                <a:effectLst/>
                <a:uLnTx/>
                <a:uFillTx/>
                <a:latin typeface="Arial"/>
                <a:cs typeface="Arial"/>
                <a:sym typeface="Arial"/>
              </a:rPr>
              <a:t>Example: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0070C0"/>
                </a:solidFill>
                <a:effectLst/>
                <a:uLnTx/>
                <a:uFillTx/>
                <a:latin typeface="Arial"/>
                <a:cs typeface="Arial"/>
                <a:sym typeface="Arial"/>
              </a:rPr>
              <a:t>Topic = “xdk10”</a:t>
            </a:r>
          </a:p>
        </p:txBody>
      </p:sp>
      <p:pic>
        <p:nvPicPr>
          <p:cNvPr id="14" name="Picture 2" descr="Image result for bosch xdk 1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72" t="13412" r="19289" b="14740"/>
          <a:stretch/>
        </p:blipFill>
        <p:spPr bwMode="auto">
          <a:xfrm>
            <a:off x="1972256" y="4573776"/>
            <a:ext cx="906755" cy="8098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etting Started : Node-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1430" y="4174125"/>
            <a:ext cx="1912728" cy="15939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rot="19956741">
            <a:off x="9286527" y="4573766"/>
            <a:ext cx="680851" cy="337904"/>
          </a:xfrm>
          <a:prstGeom prst="rect">
            <a:avLst/>
          </a:prstGeom>
        </p:spPr>
      </p:pic>
    </p:spTree>
    <p:extLst>
      <p:ext uri="{BB962C8B-B14F-4D97-AF65-F5344CB8AC3E}">
        <p14:creationId xmlns:p14="http://schemas.microsoft.com/office/powerpoint/2010/main" val="139565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1" grpId="0" animBg="1"/>
      <p:bldP spid="12" grpId="0" animBg="1"/>
      <p:bldP spid="13" grpId="0" animBg="1"/>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7953" cy="6858000"/>
          </a:xfrm>
          <a:prstGeom prst="rect">
            <a:avLst/>
          </a:prstGeom>
        </p:spPr>
      </p:pic>
      <p:sp>
        <p:nvSpPr>
          <p:cNvPr id="5" name="Right Arrow 4"/>
          <p:cNvSpPr/>
          <p:nvPr/>
        </p:nvSpPr>
        <p:spPr>
          <a:xfrm rot="19520981">
            <a:off x="2600998" y="3178852"/>
            <a:ext cx="1599671" cy="259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784828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5E1B6-3DF9-F1A1-C42B-B32357DB4541}"/>
              </a:ext>
            </a:extLst>
          </p:cNvPr>
          <p:cNvSpPr>
            <a:spLocks noGrp="1"/>
          </p:cNvSpPr>
          <p:nvPr>
            <p:ph type="sldNum" sz="quarter" idx="12"/>
          </p:nvPr>
        </p:nvSpPr>
        <p:spPr/>
        <p:txBody>
          <a:bodyPr/>
          <a:lstStyle/>
          <a:p>
            <a:fld id="{97F602B8-641D-8D41-8B85-BB575C35C1EA}" type="slidenum">
              <a:rPr lang="ms-MY" smtClean="0"/>
              <a:t>6</a:t>
            </a:fld>
            <a:endParaRPr lang="ms-MY"/>
          </a:p>
        </p:txBody>
      </p:sp>
      <p:sp>
        <p:nvSpPr>
          <p:cNvPr id="7" name="TextBox 6">
            <a:extLst>
              <a:ext uri="{FF2B5EF4-FFF2-40B4-BE49-F238E27FC236}">
                <a16:creationId xmlns:a16="http://schemas.microsoft.com/office/drawing/2014/main" id="{266A1AB7-0C5A-4B8D-A9F2-50C8DBD664D8}"/>
              </a:ext>
            </a:extLst>
          </p:cNvPr>
          <p:cNvSpPr txBox="1"/>
          <p:nvPr/>
        </p:nvSpPr>
        <p:spPr>
          <a:xfrm>
            <a:off x="4357436" y="5941361"/>
            <a:ext cx="2279985" cy="461665"/>
          </a:xfrm>
          <a:prstGeom prst="rect">
            <a:avLst/>
          </a:prstGeom>
          <a:noFill/>
        </p:spPr>
        <p:txBody>
          <a:bodyPr wrap="square">
            <a:spAutoFit/>
          </a:bodyPr>
          <a:lstStyle/>
          <a:p>
            <a:pPr algn="ctr"/>
            <a:r>
              <a:rPr lang="en-US" sz="2400" dirty="0"/>
              <a:t>ESP 8266</a:t>
            </a:r>
          </a:p>
        </p:txBody>
      </p:sp>
      <p:pic>
        <p:nvPicPr>
          <p:cNvPr id="4102" name="Picture 6" descr="ESP8266 Pinout Reference: Which GPIO pins should you use? | Random Nerd  Tutorials">
            <a:extLst>
              <a:ext uri="{FF2B5EF4-FFF2-40B4-BE49-F238E27FC236}">
                <a16:creationId xmlns:a16="http://schemas.microsoft.com/office/drawing/2014/main" id="{D61EE62E-0615-AD43-3466-98E1DFF00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693" y="136525"/>
            <a:ext cx="8820613" cy="585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75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29117" t="14911" r="23595" b="11875"/>
          <a:stretch/>
        </p:blipFill>
        <p:spPr>
          <a:xfrm>
            <a:off x="5922112" y="2285828"/>
            <a:ext cx="4612758" cy="4015352"/>
          </a:xfrm>
          <a:prstGeom prst="rect">
            <a:avLst/>
          </a:prstGeom>
        </p:spPr>
      </p:pic>
      <p:sp>
        <p:nvSpPr>
          <p:cNvPr id="11" name="Title 10"/>
          <p:cNvSpPr>
            <a:spLocks noGrp="1"/>
          </p:cNvSpPr>
          <p:nvPr>
            <p:ph type="title"/>
          </p:nvPr>
        </p:nvSpPr>
        <p:spPr/>
        <p:txBody>
          <a:bodyPr>
            <a:normAutofit/>
          </a:bodyPr>
          <a:lstStyle/>
          <a:p>
            <a:r>
              <a:rPr lang="en-US" dirty="0"/>
              <a:t>Configure MQTT Broker</a:t>
            </a:r>
          </a:p>
        </p:txBody>
      </p:sp>
      <p:pic>
        <p:nvPicPr>
          <p:cNvPr id="4" name="Picture 3"/>
          <p:cNvPicPr>
            <a:picLocks noChangeAspect="1"/>
          </p:cNvPicPr>
          <p:nvPr/>
        </p:nvPicPr>
        <p:blipFill rotWithShape="1">
          <a:blip r:embed="rId3"/>
          <a:srcRect l="23557" t="16322" r="29964" b="19046"/>
          <a:stretch/>
        </p:blipFill>
        <p:spPr>
          <a:xfrm>
            <a:off x="1524000" y="2226469"/>
            <a:ext cx="3825272" cy="2990666"/>
          </a:xfrm>
          <a:prstGeom prst="rect">
            <a:avLst/>
          </a:prstGeom>
        </p:spPr>
      </p:pic>
      <p:sp>
        <p:nvSpPr>
          <p:cNvPr id="6" name="Right Arrow 5"/>
          <p:cNvSpPr/>
          <p:nvPr/>
        </p:nvSpPr>
        <p:spPr>
          <a:xfrm>
            <a:off x="5281221" y="3064980"/>
            <a:ext cx="647163" cy="65682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0000"/>
              </a:solidFill>
              <a:effectLst/>
              <a:uLnTx/>
              <a:uFillTx/>
              <a:latin typeface="Arial"/>
              <a:ea typeface="+mn-ea"/>
              <a:cs typeface="+mn-cs"/>
              <a:sym typeface="Arial"/>
            </a:endParaRPr>
          </a:p>
        </p:txBody>
      </p:sp>
      <p:sp>
        <p:nvSpPr>
          <p:cNvPr id="7" name="Oval 6"/>
          <p:cNvSpPr/>
          <p:nvPr/>
        </p:nvSpPr>
        <p:spPr>
          <a:xfrm>
            <a:off x="4585953" y="3165789"/>
            <a:ext cx="502276" cy="4539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Rectangle 7"/>
          <p:cNvSpPr/>
          <p:nvPr/>
        </p:nvSpPr>
        <p:spPr>
          <a:xfrm>
            <a:off x="4447338" y="2875878"/>
            <a:ext cx="909223" cy="3000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1" i="0" u="none" strike="noStrike" kern="0" cap="none" spc="0" normalizeH="0" baseline="0" noProof="0" dirty="0">
                <a:ln>
                  <a:noFill/>
                </a:ln>
                <a:solidFill>
                  <a:srgbClr val="FF0000"/>
                </a:solidFill>
                <a:effectLst/>
                <a:uLnTx/>
                <a:uFillTx/>
                <a:latin typeface="Arial"/>
                <a:cs typeface="Arial"/>
                <a:sym typeface="Arial"/>
              </a:rPr>
              <a:t>Click here</a:t>
            </a:r>
          </a:p>
        </p:txBody>
      </p:sp>
      <p:sp>
        <p:nvSpPr>
          <p:cNvPr id="9" name="Rectangle 8"/>
          <p:cNvSpPr/>
          <p:nvPr/>
        </p:nvSpPr>
        <p:spPr>
          <a:xfrm>
            <a:off x="6170643" y="1704172"/>
            <a:ext cx="286168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0000"/>
                </a:solidFill>
                <a:effectLst/>
                <a:uLnTx/>
                <a:uFillTx/>
                <a:latin typeface="Arial"/>
                <a:cs typeface="Arial"/>
                <a:sym typeface="Arial"/>
              </a:rPr>
              <a:t>Server: 174.138.28.115</a:t>
            </a:r>
          </a:p>
        </p:txBody>
      </p:sp>
      <p:cxnSp>
        <p:nvCxnSpPr>
          <p:cNvPr id="3" name="Straight Arrow Connector 2"/>
          <p:cNvCxnSpPr/>
          <p:nvPr/>
        </p:nvCxnSpPr>
        <p:spPr>
          <a:xfrm flipH="1">
            <a:off x="7126312" y="2078183"/>
            <a:ext cx="382853" cy="2004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4" idx="2"/>
          </p:cNvCxnSpPr>
          <p:nvPr/>
        </p:nvCxnSpPr>
        <p:spPr>
          <a:xfrm flipH="1">
            <a:off x="9238448" y="1999561"/>
            <a:ext cx="795405" cy="20830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9399704" y="1599450"/>
            <a:ext cx="126829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0000"/>
                </a:solidFill>
                <a:effectLst/>
                <a:uLnTx/>
                <a:uFillTx/>
                <a:latin typeface="Arial"/>
                <a:cs typeface="Arial"/>
                <a:sym typeface="Arial"/>
              </a:rPr>
              <a:t>Port: 1883</a:t>
            </a:r>
          </a:p>
        </p:txBody>
      </p:sp>
      <p:sp>
        <p:nvSpPr>
          <p:cNvPr id="5" name="TextBox 4">
            <a:extLst>
              <a:ext uri="{FF2B5EF4-FFF2-40B4-BE49-F238E27FC236}">
                <a16:creationId xmlns:a16="http://schemas.microsoft.com/office/drawing/2014/main" id="{FB45DDCC-BDF4-1CEC-84C6-8B1169CD8D14}"/>
              </a:ext>
            </a:extLst>
          </p:cNvPr>
          <p:cNvSpPr txBox="1"/>
          <p:nvPr/>
        </p:nvSpPr>
        <p:spPr>
          <a:xfrm>
            <a:off x="6858393" y="4061339"/>
            <a:ext cx="1286147" cy="21544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174.138.28.115</a:t>
            </a:r>
          </a:p>
        </p:txBody>
      </p:sp>
    </p:spTree>
    <p:extLst>
      <p:ext uri="{BB962C8B-B14F-4D97-AF65-F5344CB8AC3E}">
        <p14:creationId xmlns:p14="http://schemas.microsoft.com/office/powerpoint/2010/main" val="36312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2000" fill="hold"/>
                                        <p:tgtEl>
                                          <p:spTgt spid="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2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9301" t="14645" r="23517" b="10526"/>
          <a:stretch/>
        </p:blipFill>
        <p:spPr>
          <a:xfrm>
            <a:off x="2505637" y="483797"/>
            <a:ext cx="5338482" cy="6040427"/>
          </a:xfrm>
          <a:prstGeom prst="rect">
            <a:avLst/>
          </a:prstGeom>
        </p:spPr>
      </p:pic>
      <p:sp>
        <p:nvSpPr>
          <p:cNvPr id="4" name="Oval 3"/>
          <p:cNvSpPr/>
          <p:nvPr/>
        </p:nvSpPr>
        <p:spPr>
          <a:xfrm>
            <a:off x="3663976" y="2524057"/>
            <a:ext cx="1510903" cy="4286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extBox 1">
            <a:extLst>
              <a:ext uri="{FF2B5EF4-FFF2-40B4-BE49-F238E27FC236}">
                <a16:creationId xmlns:a16="http://schemas.microsoft.com/office/drawing/2014/main" id="{24B415C8-FC4B-BA17-D4BC-BFB4734D2975}"/>
              </a:ext>
            </a:extLst>
          </p:cNvPr>
          <p:cNvSpPr txBox="1"/>
          <p:nvPr/>
        </p:nvSpPr>
        <p:spPr>
          <a:xfrm>
            <a:off x="3899364" y="2136845"/>
            <a:ext cx="1661464" cy="27699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Arial"/>
                <a:cs typeface="Arial"/>
                <a:sym typeface="Arial"/>
              </a:rPr>
              <a:t>174.138.28.115:1883</a:t>
            </a:r>
          </a:p>
        </p:txBody>
      </p:sp>
    </p:spTree>
    <p:extLst>
      <p:ext uri="{BB962C8B-B14F-4D97-AF65-F5344CB8AC3E}">
        <p14:creationId xmlns:p14="http://schemas.microsoft.com/office/powerpoint/2010/main" val="3767543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5" name="Rectangle 4"/>
          <p:cNvSpPr/>
          <p:nvPr/>
        </p:nvSpPr>
        <p:spPr>
          <a:xfrm>
            <a:off x="1092200" y="2125921"/>
            <a:ext cx="10147300" cy="286232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Task #3 (DIY)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solidFill>
                <a:srgbClr val="CC0099"/>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0" b="1" dirty="0">
                <a:solidFill>
                  <a:srgbClr val="CC0099"/>
                </a:solidFill>
              </a:rPr>
              <a:t>Get data from ESP8266</a:t>
            </a:r>
            <a:endParaRPr kumimoji="0" lang="en-US" sz="6000" b="1" i="0" u="none" strike="noStrike" kern="0" cap="none" spc="0" normalizeH="0" baseline="0" noProof="0" dirty="0">
              <a:ln>
                <a:noFill/>
              </a:ln>
              <a:solidFill>
                <a:srgbClr val="CC0099"/>
              </a:solidFill>
              <a:effectLst/>
              <a:uLnTx/>
              <a:uFillTx/>
              <a:latin typeface="Arial"/>
              <a:cs typeface="Arial"/>
              <a:sym typeface="Arial"/>
            </a:endParaRPr>
          </a:p>
        </p:txBody>
      </p:sp>
    </p:spTree>
    <p:extLst>
      <p:ext uri="{BB962C8B-B14F-4D97-AF65-F5344CB8AC3E}">
        <p14:creationId xmlns:p14="http://schemas.microsoft.com/office/powerpoint/2010/main" val="3476811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286232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0" b="1" dirty="0">
                <a:solidFill>
                  <a:srgbClr val="0432FF"/>
                </a:solidFill>
              </a:rPr>
              <a:t>Step 1: Use </a:t>
            </a:r>
            <a:r>
              <a:rPr lang="en-US" sz="6000" b="1" dirty="0">
                <a:solidFill>
                  <a:srgbClr val="00B050"/>
                </a:solidFill>
              </a:rPr>
              <a:t>Arduino IDE </a:t>
            </a:r>
            <a:r>
              <a:rPr lang="en-US" sz="6000" b="1" dirty="0">
                <a:solidFill>
                  <a:srgbClr val="0432FF"/>
                </a:solidFill>
              </a:rPr>
              <a:t>and upload new code to your (ultrasonic) </a:t>
            </a:r>
            <a:r>
              <a:rPr kumimoji="0" lang="en-US" sz="6000" b="1" i="0" u="none" strike="noStrike" kern="0" cap="none" spc="0" normalizeH="0" baseline="0" noProof="0" dirty="0">
                <a:ln>
                  <a:noFill/>
                </a:ln>
                <a:solidFill>
                  <a:srgbClr val="0432FF"/>
                </a:solidFill>
                <a:effectLst/>
                <a:uLnTx/>
                <a:uFillTx/>
                <a:latin typeface="Arial"/>
                <a:cs typeface="Arial"/>
                <a:sym typeface="Arial"/>
              </a:rPr>
              <a:t>hardware prototype</a:t>
            </a:r>
          </a:p>
        </p:txBody>
      </p:sp>
    </p:spTree>
    <p:extLst>
      <p:ext uri="{BB962C8B-B14F-4D97-AF65-F5344CB8AC3E}">
        <p14:creationId xmlns:p14="http://schemas.microsoft.com/office/powerpoint/2010/main" val="2817593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GitHub</a:t>
            </a:r>
            <a:endParaRPr sz="4800" b="1" dirty="0">
              <a:solidFill>
                <a:srgbClr val="0066CC"/>
              </a:solidFill>
              <a:latin typeface="Arial"/>
              <a:ea typeface="Arial"/>
              <a:cs typeface="Arial"/>
              <a:sym typeface="Arial"/>
            </a:endParaRPr>
          </a:p>
        </p:txBody>
      </p:sp>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browser</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Type URL</a:t>
            </a:r>
            <a:endParaRPr dirty="0"/>
          </a:p>
          <a:p>
            <a:pPr marL="685783" lvl="1" indent="-228594" algn="l" rtl="0">
              <a:lnSpc>
                <a:spcPct val="90000"/>
              </a:lnSpc>
              <a:spcBef>
                <a:spcPts val="500"/>
              </a:spcBef>
              <a:spcAft>
                <a:spcPts val="0"/>
              </a:spcAft>
              <a:buClr>
                <a:schemeClr val="dk1"/>
              </a:buClr>
              <a:buSzPts val="2400"/>
              <a:buChar char="•"/>
            </a:pPr>
            <a:r>
              <a:rPr lang="en-US" dirty="0"/>
              <a:t>github.com/ainul21</a:t>
            </a:r>
            <a:endParaRPr dirty="0"/>
          </a:p>
        </p:txBody>
      </p:sp>
      <p:pic>
        <p:nvPicPr>
          <p:cNvPr id="3" name="Picture 2">
            <a:extLst>
              <a:ext uri="{FF2B5EF4-FFF2-40B4-BE49-F238E27FC236}">
                <a16:creationId xmlns:a16="http://schemas.microsoft.com/office/drawing/2014/main" id="{90CC653B-A38C-2FE1-6822-DCE649CDA63D}"/>
              </a:ext>
            </a:extLst>
          </p:cNvPr>
          <p:cNvPicPr>
            <a:picLocks noChangeAspect="1"/>
          </p:cNvPicPr>
          <p:nvPr/>
        </p:nvPicPr>
        <p:blipFill>
          <a:blip r:embed="rId3"/>
          <a:stretch>
            <a:fillRect/>
          </a:stretch>
        </p:blipFill>
        <p:spPr>
          <a:xfrm>
            <a:off x="4427832" y="2792061"/>
            <a:ext cx="7525174" cy="3946216"/>
          </a:xfrm>
          <a:prstGeom prst="rect">
            <a:avLst/>
          </a:prstGeom>
        </p:spPr>
      </p:pic>
    </p:spTree>
    <p:extLst>
      <p:ext uri="{BB962C8B-B14F-4D97-AF65-F5344CB8AC3E}">
        <p14:creationId xmlns:p14="http://schemas.microsoft.com/office/powerpoint/2010/main" val="2588949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GitHub</a:t>
            </a:r>
            <a:endParaRPr sz="4800" b="1" dirty="0">
              <a:solidFill>
                <a:srgbClr val="0066CC"/>
              </a:solidFill>
              <a:latin typeface="Arial"/>
              <a:ea typeface="Arial"/>
              <a:cs typeface="Arial"/>
              <a:sym typeface="Arial"/>
            </a:endParaRPr>
          </a:p>
        </p:txBody>
      </p:sp>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a:t>
            </a:r>
            <a:r>
              <a:rPr lang="en-MY" dirty="0"/>
              <a:t>IEEE-STEM-Program</a:t>
            </a:r>
            <a:endParaRPr dirty="0"/>
          </a:p>
        </p:txBody>
      </p:sp>
      <p:pic>
        <p:nvPicPr>
          <p:cNvPr id="3" name="Picture 2">
            <a:extLst>
              <a:ext uri="{FF2B5EF4-FFF2-40B4-BE49-F238E27FC236}">
                <a16:creationId xmlns:a16="http://schemas.microsoft.com/office/drawing/2014/main" id="{90CC653B-A38C-2FE1-6822-DCE649CDA63D}"/>
              </a:ext>
            </a:extLst>
          </p:cNvPr>
          <p:cNvPicPr>
            <a:picLocks noChangeAspect="1"/>
          </p:cNvPicPr>
          <p:nvPr/>
        </p:nvPicPr>
        <p:blipFill>
          <a:blip r:embed="rId3"/>
          <a:stretch>
            <a:fillRect/>
          </a:stretch>
        </p:blipFill>
        <p:spPr>
          <a:xfrm>
            <a:off x="3311007" y="1961508"/>
            <a:ext cx="8345640" cy="4376470"/>
          </a:xfrm>
          <a:prstGeom prst="rect">
            <a:avLst/>
          </a:prstGeom>
        </p:spPr>
      </p:pic>
      <p:sp>
        <p:nvSpPr>
          <p:cNvPr id="2" name="Oval 1">
            <a:extLst>
              <a:ext uri="{FF2B5EF4-FFF2-40B4-BE49-F238E27FC236}">
                <a16:creationId xmlns:a16="http://schemas.microsoft.com/office/drawing/2014/main" id="{FF2CA5DE-8EB0-2ADD-4347-6F69DA8804F3}"/>
              </a:ext>
            </a:extLst>
          </p:cNvPr>
          <p:cNvSpPr/>
          <p:nvPr/>
        </p:nvSpPr>
        <p:spPr>
          <a:xfrm>
            <a:off x="5884269" y="5096692"/>
            <a:ext cx="2974832" cy="124128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856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GitHub</a:t>
            </a:r>
            <a:endParaRPr sz="4800" b="1" dirty="0">
              <a:solidFill>
                <a:srgbClr val="0066CC"/>
              </a:solidFill>
              <a:latin typeface="Arial"/>
              <a:ea typeface="Arial"/>
              <a:cs typeface="Arial"/>
              <a:sym typeface="Arial"/>
            </a:endParaRPr>
          </a:p>
        </p:txBody>
      </p:sp>
      <p:pic>
        <p:nvPicPr>
          <p:cNvPr id="5" name="Picture 4">
            <a:extLst>
              <a:ext uri="{FF2B5EF4-FFF2-40B4-BE49-F238E27FC236}">
                <a16:creationId xmlns:a16="http://schemas.microsoft.com/office/drawing/2014/main" id="{1D87D52C-8325-0183-D81F-AD1F94A11520}"/>
              </a:ext>
            </a:extLst>
          </p:cNvPr>
          <p:cNvPicPr>
            <a:picLocks noChangeAspect="1"/>
          </p:cNvPicPr>
          <p:nvPr/>
        </p:nvPicPr>
        <p:blipFill>
          <a:blip r:embed="rId3"/>
          <a:stretch>
            <a:fillRect/>
          </a:stretch>
        </p:blipFill>
        <p:spPr>
          <a:xfrm>
            <a:off x="1847962" y="1852593"/>
            <a:ext cx="9850225" cy="4953691"/>
          </a:xfrm>
          <a:prstGeom prst="rect">
            <a:avLst/>
          </a:prstGeom>
        </p:spPr>
      </p:pic>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a:t>
            </a:r>
            <a:r>
              <a:rPr lang="en-MY" dirty="0"/>
              <a:t>Arduino_ESP8266_Code</a:t>
            </a:r>
            <a:endParaRPr dirty="0"/>
          </a:p>
        </p:txBody>
      </p:sp>
      <p:sp>
        <p:nvSpPr>
          <p:cNvPr id="2" name="Oval 1">
            <a:extLst>
              <a:ext uri="{FF2B5EF4-FFF2-40B4-BE49-F238E27FC236}">
                <a16:creationId xmlns:a16="http://schemas.microsoft.com/office/drawing/2014/main" id="{FF2CA5DE-8EB0-2ADD-4347-6F69DA8804F3}"/>
              </a:ext>
            </a:extLst>
          </p:cNvPr>
          <p:cNvSpPr/>
          <p:nvPr/>
        </p:nvSpPr>
        <p:spPr>
          <a:xfrm>
            <a:off x="2073105" y="4394730"/>
            <a:ext cx="2842210" cy="85434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369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Arduino IDE</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solidFill>
                  <a:schemeClr val="tx1"/>
                </a:solidFill>
              </a:rPr>
              <a:t>Task #3 </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Go to IEEE-</a:t>
            </a:r>
            <a:r>
              <a:rPr lang="en-US" sz="2800" dirty="0" err="1">
                <a:solidFill>
                  <a:schemeClr val="tx1"/>
                </a:solidFill>
              </a:rPr>
              <a:t>US.ino</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Open file name: IEEE-</a:t>
            </a:r>
            <a:r>
              <a:rPr lang="en-US" sz="2800" dirty="0" err="1">
                <a:solidFill>
                  <a:schemeClr val="tx1"/>
                </a:solidFill>
              </a:rPr>
              <a:t>US.ino</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Copy the code</a:t>
            </a:r>
            <a:endParaRPr dirty="0">
              <a:solidFill>
                <a:schemeClr val="tx1"/>
              </a:solidFill>
            </a:endParaRPr>
          </a:p>
        </p:txBody>
      </p:sp>
      <p:pic>
        <p:nvPicPr>
          <p:cNvPr id="5" name="Picture 4">
            <a:extLst>
              <a:ext uri="{FF2B5EF4-FFF2-40B4-BE49-F238E27FC236}">
                <a16:creationId xmlns:a16="http://schemas.microsoft.com/office/drawing/2014/main" id="{8C497B00-348D-96BB-AB29-58F04C1405CB}"/>
              </a:ext>
            </a:extLst>
          </p:cNvPr>
          <p:cNvPicPr>
            <a:picLocks noChangeAspect="1"/>
          </p:cNvPicPr>
          <p:nvPr/>
        </p:nvPicPr>
        <p:blipFill>
          <a:blip r:embed="rId3"/>
          <a:stretch>
            <a:fillRect/>
          </a:stretch>
        </p:blipFill>
        <p:spPr>
          <a:xfrm>
            <a:off x="4669722" y="2739167"/>
            <a:ext cx="7415624" cy="3931773"/>
          </a:xfrm>
          <a:prstGeom prst="rect">
            <a:avLst/>
          </a:prstGeom>
        </p:spPr>
      </p:pic>
      <p:sp>
        <p:nvSpPr>
          <p:cNvPr id="6" name="Google Shape;895;p36">
            <a:extLst>
              <a:ext uri="{FF2B5EF4-FFF2-40B4-BE49-F238E27FC236}">
                <a16:creationId xmlns:a16="http://schemas.microsoft.com/office/drawing/2014/main" id="{F7422825-75D3-E288-B9F7-316235F29D20}"/>
              </a:ext>
            </a:extLst>
          </p:cNvPr>
          <p:cNvSpPr/>
          <p:nvPr/>
        </p:nvSpPr>
        <p:spPr>
          <a:xfrm>
            <a:off x="10567950" y="5183907"/>
            <a:ext cx="351664" cy="34437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0998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42"/>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Arduino IDE</a:t>
            </a:r>
            <a:endParaRPr sz="4800" b="1" dirty="0">
              <a:solidFill>
                <a:srgbClr val="0066CC"/>
              </a:solidFill>
              <a:latin typeface="Arial"/>
              <a:ea typeface="Arial"/>
              <a:cs typeface="Arial"/>
              <a:sym typeface="Arial"/>
            </a:endParaRPr>
          </a:p>
        </p:txBody>
      </p:sp>
      <p:sp>
        <p:nvSpPr>
          <p:cNvPr id="960" name="Google Shape;960;p42"/>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Paste the code</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sz="2800" dirty="0"/>
              <a:t>Click </a:t>
            </a:r>
            <a:r>
              <a:rPr lang="en-MY" sz="2800" dirty="0"/>
              <a:t>Upload</a:t>
            </a:r>
            <a:endParaRPr dirty="0"/>
          </a:p>
          <a:p>
            <a:pPr marL="514350" lvl="0" indent="-336550" algn="l" rtl="0">
              <a:lnSpc>
                <a:spcPct val="90000"/>
              </a:lnSpc>
              <a:spcBef>
                <a:spcPts val="1000"/>
              </a:spcBef>
              <a:spcAft>
                <a:spcPts val="0"/>
              </a:spcAft>
              <a:buClr>
                <a:schemeClr val="dk1"/>
              </a:buClr>
              <a:buSzPts val="2800"/>
              <a:buFont typeface="Calibri"/>
              <a:buNone/>
            </a:pPr>
            <a:endParaRPr sz="2800" dirty="0"/>
          </a:p>
        </p:txBody>
      </p:sp>
      <p:pic>
        <p:nvPicPr>
          <p:cNvPr id="3" name="Picture 2">
            <a:extLst>
              <a:ext uri="{FF2B5EF4-FFF2-40B4-BE49-F238E27FC236}">
                <a16:creationId xmlns:a16="http://schemas.microsoft.com/office/drawing/2014/main" id="{0D53D846-A073-D864-10F5-0E91CDA8F101}"/>
              </a:ext>
            </a:extLst>
          </p:cNvPr>
          <p:cNvPicPr>
            <a:picLocks noChangeAspect="1"/>
          </p:cNvPicPr>
          <p:nvPr/>
        </p:nvPicPr>
        <p:blipFill>
          <a:blip r:embed="rId3"/>
          <a:stretch>
            <a:fillRect/>
          </a:stretch>
        </p:blipFill>
        <p:spPr>
          <a:xfrm>
            <a:off x="4083773" y="2164369"/>
            <a:ext cx="7696307" cy="4331314"/>
          </a:xfrm>
          <a:prstGeom prst="rect">
            <a:avLst/>
          </a:prstGeom>
        </p:spPr>
      </p:pic>
      <p:sp>
        <p:nvSpPr>
          <p:cNvPr id="4" name="Google Shape;895;p36">
            <a:extLst>
              <a:ext uri="{FF2B5EF4-FFF2-40B4-BE49-F238E27FC236}">
                <a16:creationId xmlns:a16="http://schemas.microsoft.com/office/drawing/2014/main" id="{39F30BA2-0C4A-D1D8-F2E4-0469A8382D92}"/>
              </a:ext>
            </a:extLst>
          </p:cNvPr>
          <p:cNvSpPr/>
          <p:nvPr/>
        </p:nvSpPr>
        <p:spPr>
          <a:xfrm>
            <a:off x="4334673" y="2475607"/>
            <a:ext cx="351664" cy="34437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53889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45950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0" b="1" dirty="0">
                <a:solidFill>
                  <a:srgbClr val="0432FF"/>
                </a:solidFill>
              </a:rPr>
              <a:t>Step 2: Import </a:t>
            </a:r>
            <a:r>
              <a:rPr lang="en-US" sz="6000" b="1" dirty="0">
                <a:solidFill>
                  <a:srgbClr val="FF0000"/>
                </a:solidFill>
              </a:rPr>
              <a:t>Node-RED</a:t>
            </a:r>
            <a:r>
              <a:rPr lang="en-US" sz="6000" b="1" dirty="0">
                <a:solidFill>
                  <a:srgbClr val="0432FF"/>
                </a:solidFill>
              </a:rPr>
              <a:t> flow (from GitHub)</a:t>
            </a:r>
            <a:endParaRPr kumimoji="0" lang="en-US" sz="6000" b="1" i="0" u="none" strike="noStrike" kern="0" cap="none" spc="0" normalizeH="0" baseline="0" noProof="0" dirty="0">
              <a:ln>
                <a:noFill/>
              </a:ln>
              <a:solidFill>
                <a:srgbClr val="0432FF"/>
              </a:solidFill>
              <a:effectLst/>
              <a:uLnTx/>
              <a:uFillTx/>
              <a:latin typeface="Arial"/>
              <a:cs typeface="Arial"/>
              <a:sym typeface="Arial"/>
            </a:endParaRPr>
          </a:p>
        </p:txBody>
      </p:sp>
    </p:spTree>
    <p:extLst>
      <p:ext uri="{BB962C8B-B14F-4D97-AF65-F5344CB8AC3E}">
        <p14:creationId xmlns:p14="http://schemas.microsoft.com/office/powerpoint/2010/main" val="3930690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7B3C18-FBE5-44A7-BB33-A193D6C29BEE}"/>
              </a:ext>
            </a:extLst>
          </p:cNvPr>
          <p:cNvSpPr txBox="1"/>
          <p:nvPr/>
        </p:nvSpPr>
        <p:spPr>
          <a:xfrm>
            <a:off x="94266" y="99206"/>
            <a:ext cx="1174939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Rockwell" panose="02060603020205020403" pitchFamily="18" charset="0"/>
                <a:ea typeface="Segoe UI Emoji" panose="020B0502040204020203" pitchFamily="34" charset="0"/>
                <a:cs typeface="+mn-cs"/>
              </a:rPr>
              <a:t>Task 1: LEDs Blinking</a:t>
            </a:r>
          </a:p>
        </p:txBody>
      </p:sp>
      <p:sp>
        <p:nvSpPr>
          <p:cNvPr id="6" name="Rectangle 5">
            <a:extLst>
              <a:ext uri="{FF2B5EF4-FFF2-40B4-BE49-F238E27FC236}">
                <a16:creationId xmlns:a16="http://schemas.microsoft.com/office/drawing/2014/main" id="{D2B25010-D3B0-4CA4-8588-3DDA714F3744}"/>
              </a:ext>
            </a:extLst>
          </p:cNvPr>
          <p:cNvSpPr/>
          <p:nvPr/>
        </p:nvSpPr>
        <p:spPr>
          <a:xfrm>
            <a:off x="247108" y="2634588"/>
            <a:ext cx="7344317" cy="2308324"/>
          </a:xfrm>
          <a:prstGeom prst="rect">
            <a:avLst/>
          </a:prstGeom>
          <a:noFill/>
        </p:spPr>
        <p:txBody>
          <a:bodyPr wrap="square" lIns="91440" tIns="45720" rIns="91440" bIns="4572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Description</a:t>
            </a: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Two LEDs will be blinking alternately in sequence.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Steps</a:t>
            </a: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Connect two LEDs to pin D7 and pin D8.</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a:ea typeface="+mn-ea"/>
                <a:cs typeface="Times New Roman" panose="02020603050405020304" pitchFamily="18" charset="0"/>
              </a:rPr>
              <a:t>Write down the algorithm to perform this operation.</a:t>
            </a:r>
          </a:p>
        </p:txBody>
      </p:sp>
      <p:sp>
        <p:nvSpPr>
          <p:cNvPr id="7" name="TextBox 6">
            <a:extLst>
              <a:ext uri="{FF2B5EF4-FFF2-40B4-BE49-F238E27FC236}">
                <a16:creationId xmlns:a16="http://schemas.microsoft.com/office/drawing/2014/main" id="{30398E49-6369-43E2-A90C-442422E014F9}"/>
              </a:ext>
            </a:extLst>
          </p:cNvPr>
          <p:cNvSpPr txBox="1"/>
          <p:nvPr/>
        </p:nvSpPr>
        <p:spPr>
          <a:xfrm>
            <a:off x="259880" y="1308127"/>
            <a:ext cx="6417646" cy="830997"/>
          </a:xfrm>
          <a:prstGeom prst="rect">
            <a:avLst/>
          </a:prstGeom>
          <a:noFill/>
          <a:ln>
            <a:solidFill>
              <a:schemeClr val="dk1"/>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MY" sz="2400" b="1" i="0" u="none" strike="noStrike" kern="1200" cap="none" spc="0" normalizeH="0" baseline="0" noProof="0" dirty="0">
                <a:ln>
                  <a:noFill/>
                </a:ln>
                <a:solidFill>
                  <a:prstClr val="black"/>
                </a:solidFill>
                <a:effectLst/>
                <a:uLnTx/>
                <a:uFillTx/>
                <a:latin typeface="Calibri" panose="020F0502020204030204"/>
                <a:ea typeface="+mn-ea"/>
                <a:cs typeface="+mn-cs"/>
              </a:rPr>
              <a:t>Mission</a:t>
            </a:r>
            <a:r>
              <a:rPr kumimoji="0" lang="en-MY" sz="2400" b="0" i="0" u="none" strike="noStrike" kern="1200" cap="none" spc="0" normalizeH="0" baseline="0" noProof="0" dirty="0">
                <a:ln>
                  <a:noFill/>
                </a:ln>
                <a:solidFill>
                  <a:prstClr val="black"/>
                </a:solidFill>
                <a:effectLst/>
                <a:uLnTx/>
                <a:uFillTx/>
                <a:latin typeface="Calibri" panose="020F0502020204030204"/>
                <a:ea typeface="+mn-ea"/>
                <a:cs typeface="+mn-cs"/>
              </a:rPr>
              <a:t>: To turn two LEDs (pin D7 and D8) alternately ON and OFF with a period of 1 second </a:t>
            </a:r>
          </a:p>
        </p:txBody>
      </p:sp>
      <p:sp>
        <p:nvSpPr>
          <p:cNvPr id="2" name="Slide Number Placeholder 1">
            <a:extLst>
              <a:ext uri="{FF2B5EF4-FFF2-40B4-BE49-F238E27FC236}">
                <a16:creationId xmlns:a16="http://schemas.microsoft.com/office/drawing/2014/main" id="{794CAA24-D22C-5C6D-4059-61739CE3F3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circuit board with wires connected to it&#10;&#10;Description automatically generated">
            <a:extLst>
              <a:ext uri="{FF2B5EF4-FFF2-40B4-BE49-F238E27FC236}">
                <a16:creationId xmlns:a16="http://schemas.microsoft.com/office/drawing/2014/main" id="{F2022761-3581-2DEF-0A94-6DEC405244B4}"/>
              </a:ext>
            </a:extLst>
          </p:cNvPr>
          <p:cNvPicPr>
            <a:picLocks noChangeAspect="1"/>
          </p:cNvPicPr>
          <p:nvPr/>
        </p:nvPicPr>
        <p:blipFill>
          <a:blip r:embed="rId2"/>
          <a:stretch>
            <a:fillRect/>
          </a:stretch>
        </p:blipFill>
        <p:spPr>
          <a:xfrm>
            <a:off x="7968339" y="1042783"/>
            <a:ext cx="4027722" cy="5317958"/>
          </a:xfrm>
          <a:prstGeom prst="rect">
            <a:avLst/>
          </a:prstGeom>
        </p:spPr>
      </p:pic>
    </p:spTree>
    <p:extLst>
      <p:ext uri="{BB962C8B-B14F-4D97-AF65-F5344CB8AC3E}">
        <p14:creationId xmlns:p14="http://schemas.microsoft.com/office/powerpoint/2010/main" val="168275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Task #3</a:t>
            </a:r>
            <a:endParaRPr dirty="0"/>
          </a:p>
          <a:p>
            <a:pPr marL="685783" lvl="1" indent="-228594" algn="l" rtl="0">
              <a:lnSpc>
                <a:spcPct val="90000"/>
              </a:lnSpc>
              <a:spcBef>
                <a:spcPts val="500"/>
              </a:spcBef>
              <a:spcAft>
                <a:spcPts val="0"/>
              </a:spcAft>
              <a:buClr>
                <a:schemeClr val="dk1"/>
              </a:buClr>
              <a:buSzPts val="2800"/>
              <a:buChar char="•"/>
            </a:pPr>
            <a:r>
              <a:rPr lang="en-US" sz="2800" dirty="0"/>
              <a:t>Go to </a:t>
            </a:r>
            <a:r>
              <a:rPr lang="en-US" sz="2800" dirty="0" err="1"/>
              <a:t>NodeRED_Flows</a:t>
            </a:r>
            <a:endParaRPr lang="en-US" sz="2800" dirty="0"/>
          </a:p>
        </p:txBody>
      </p:sp>
      <p:pic>
        <p:nvPicPr>
          <p:cNvPr id="7" name="Picture 6">
            <a:extLst>
              <a:ext uri="{FF2B5EF4-FFF2-40B4-BE49-F238E27FC236}">
                <a16:creationId xmlns:a16="http://schemas.microsoft.com/office/drawing/2014/main" id="{82208422-F39C-E6A8-4DCF-8CDAA4E5E418}"/>
              </a:ext>
            </a:extLst>
          </p:cNvPr>
          <p:cNvPicPr>
            <a:picLocks noChangeAspect="1"/>
          </p:cNvPicPr>
          <p:nvPr/>
        </p:nvPicPr>
        <p:blipFill>
          <a:blip r:embed="rId3"/>
          <a:stretch>
            <a:fillRect/>
          </a:stretch>
        </p:blipFill>
        <p:spPr>
          <a:xfrm>
            <a:off x="3264472" y="2237891"/>
            <a:ext cx="8555259" cy="4421174"/>
          </a:xfrm>
          <a:prstGeom prst="rect">
            <a:avLst/>
          </a:prstGeom>
        </p:spPr>
      </p:pic>
      <p:sp>
        <p:nvSpPr>
          <p:cNvPr id="8" name="Oval 7">
            <a:extLst>
              <a:ext uri="{FF2B5EF4-FFF2-40B4-BE49-F238E27FC236}">
                <a16:creationId xmlns:a16="http://schemas.microsoft.com/office/drawing/2014/main" id="{F5F968DC-B7BC-D6BB-257E-83D2F2F3FE90}"/>
              </a:ext>
            </a:extLst>
          </p:cNvPr>
          <p:cNvSpPr/>
          <p:nvPr/>
        </p:nvSpPr>
        <p:spPr>
          <a:xfrm>
            <a:off x="3476116" y="5263035"/>
            <a:ext cx="1640336" cy="502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15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Node-RED</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3" y="1319706"/>
            <a:ext cx="7507515"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solidFill>
                  <a:schemeClr val="tx1"/>
                </a:solidFill>
              </a:rPr>
              <a:t>Task #3 </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Open file name: </a:t>
            </a:r>
            <a:r>
              <a:rPr lang="en-US" sz="2800" dirty="0" err="1">
                <a:solidFill>
                  <a:schemeClr val="tx1"/>
                </a:solidFill>
              </a:rPr>
              <a:t>Ultrasonic_Node-red.json</a:t>
            </a:r>
            <a:endParaRPr dirty="0">
              <a:solidFill>
                <a:schemeClr val="tx1"/>
              </a:solidFill>
            </a:endParaRPr>
          </a:p>
          <a:p>
            <a:pPr marL="685783" lvl="1" indent="-228594" algn="l" rtl="0">
              <a:lnSpc>
                <a:spcPct val="90000"/>
              </a:lnSpc>
              <a:spcBef>
                <a:spcPts val="500"/>
              </a:spcBef>
              <a:spcAft>
                <a:spcPts val="0"/>
              </a:spcAft>
              <a:buClr>
                <a:schemeClr val="dk1"/>
              </a:buClr>
              <a:buSzPts val="2800"/>
              <a:buChar char="•"/>
            </a:pPr>
            <a:r>
              <a:rPr lang="en-US" sz="2800" dirty="0">
                <a:solidFill>
                  <a:schemeClr val="tx1"/>
                </a:solidFill>
              </a:rPr>
              <a:t>Copy the code</a:t>
            </a:r>
            <a:endParaRPr dirty="0">
              <a:solidFill>
                <a:schemeClr val="tx1"/>
              </a:solidFill>
            </a:endParaRPr>
          </a:p>
        </p:txBody>
      </p:sp>
      <p:pic>
        <p:nvPicPr>
          <p:cNvPr id="3" name="Picture 2">
            <a:extLst>
              <a:ext uri="{FF2B5EF4-FFF2-40B4-BE49-F238E27FC236}">
                <a16:creationId xmlns:a16="http://schemas.microsoft.com/office/drawing/2014/main" id="{C7558AAB-AEF8-CA10-3901-DD211FF2D4DB}"/>
              </a:ext>
            </a:extLst>
          </p:cNvPr>
          <p:cNvPicPr>
            <a:picLocks noChangeAspect="1"/>
          </p:cNvPicPr>
          <p:nvPr/>
        </p:nvPicPr>
        <p:blipFill>
          <a:blip r:embed="rId3"/>
          <a:stretch>
            <a:fillRect/>
          </a:stretch>
        </p:blipFill>
        <p:spPr>
          <a:xfrm>
            <a:off x="4026174" y="2766287"/>
            <a:ext cx="7963389" cy="3977748"/>
          </a:xfrm>
          <a:prstGeom prst="rect">
            <a:avLst/>
          </a:prstGeom>
        </p:spPr>
      </p:pic>
      <p:sp>
        <p:nvSpPr>
          <p:cNvPr id="4" name="Google Shape;895;p36">
            <a:extLst>
              <a:ext uri="{FF2B5EF4-FFF2-40B4-BE49-F238E27FC236}">
                <a16:creationId xmlns:a16="http://schemas.microsoft.com/office/drawing/2014/main" id="{56553E31-BB74-E430-EB25-DC9C9E4592C0}"/>
              </a:ext>
            </a:extLst>
          </p:cNvPr>
          <p:cNvSpPr/>
          <p:nvPr/>
        </p:nvSpPr>
        <p:spPr>
          <a:xfrm>
            <a:off x="10498148" y="4582973"/>
            <a:ext cx="351664" cy="34437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66917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1"/>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Node-RED</a:t>
            </a:r>
            <a:endParaRPr sz="4800" b="1" dirty="0">
              <a:solidFill>
                <a:srgbClr val="0066CC"/>
              </a:solidFill>
              <a:latin typeface="Arial"/>
              <a:ea typeface="Arial"/>
              <a:cs typeface="Arial"/>
              <a:sym typeface="Arial"/>
            </a:endParaRPr>
          </a:p>
        </p:txBody>
      </p:sp>
      <p:sp>
        <p:nvSpPr>
          <p:cNvPr id="950" name="Google Shape;950;p41"/>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solidFill>
                  <a:schemeClr val="tx1"/>
                </a:solidFill>
              </a:rPr>
              <a:t>Click triple line button</a:t>
            </a:r>
            <a:endParaRPr dirty="0">
              <a:solidFill>
                <a:schemeClr val="tx1"/>
              </a:solidFill>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dirty="0">
                <a:solidFill>
                  <a:schemeClr val="tx1"/>
                </a:solidFill>
              </a:rPr>
              <a:t>Click Import</a:t>
            </a:r>
            <a:endParaRPr dirty="0">
              <a:solidFill>
                <a:schemeClr val="tx1"/>
              </a:solidFill>
            </a:endParaRPr>
          </a:p>
          <a:p>
            <a:pPr marL="514350" lvl="0" indent="-336550" algn="l" rtl="0">
              <a:lnSpc>
                <a:spcPct val="90000"/>
              </a:lnSpc>
              <a:spcBef>
                <a:spcPts val="1000"/>
              </a:spcBef>
              <a:spcAft>
                <a:spcPts val="0"/>
              </a:spcAft>
              <a:buClr>
                <a:schemeClr val="dk1"/>
              </a:buClr>
              <a:buSzPts val="2800"/>
              <a:buFont typeface="Calibri"/>
              <a:buNone/>
            </a:pPr>
            <a:endParaRPr sz="2800" dirty="0">
              <a:solidFill>
                <a:schemeClr val="tx1"/>
              </a:solidFill>
            </a:endParaRPr>
          </a:p>
        </p:txBody>
      </p:sp>
      <p:pic>
        <p:nvPicPr>
          <p:cNvPr id="951" name="Google Shape;951;p41"/>
          <p:cNvPicPr preferRelativeResize="0"/>
          <p:nvPr/>
        </p:nvPicPr>
        <p:blipFill rotWithShape="1">
          <a:blip r:embed="rId3">
            <a:alphaModFix/>
          </a:blip>
          <a:srcRect/>
          <a:stretch/>
        </p:blipFill>
        <p:spPr>
          <a:xfrm>
            <a:off x="6287512" y="1687052"/>
            <a:ext cx="5624430" cy="4499544"/>
          </a:xfrm>
          <a:prstGeom prst="rect">
            <a:avLst/>
          </a:prstGeom>
          <a:noFill/>
          <a:ln>
            <a:noFill/>
          </a:ln>
        </p:spPr>
      </p:pic>
      <p:cxnSp>
        <p:nvCxnSpPr>
          <p:cNvPr id="952" name="Google Shape;952;p41"/>
          <p:cNvCxnSpPr/>
          <p:nvPr/>
        </p:nvCxnSpPr>
        <p:spPr>
          <a:xfrm>
            <a:off x="10922236" y="1256422"/>
            <a:ext cx="660164" cy="493914"/>
          </a:xfrm>
          <a:prstGeom prst="straightConnector1">
            <a:avLst/>
          </a:prstGeom>
          <a:noFill/>
          <a:ln w="9525" cap="flat" cmpd="sng">
            <a:solidFill>
              <a:srgbClr val="FF0000"/>
            </a:solidFill>
            <a:prstDash val="solid"/>
            <a:miter lim="800000"/>
            <a:headEnd type="none" w="sm" len="sm"/>
            <a:tailEnd type="triangle" w="med" len="med"/>
          </a:ln>
        </p:spPr>
      </p:cxnSp>
      <p:sp>
        <p:nvSpPr>
          <p:cNvPr id="953" name="Google Shape;953;p41"/>
          <p:cNvSpPr/>
          <p:nvPr/>
        </p:nvSpPr>
        <p:spPr>
          <a:xfrm>
            <a:off x="10042215" y="2642049"/>
            <a:ext cx="679731" cy="331774"/>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92659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42"/>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a:solidFill>
                  <a:srgbClr val="0066CC"/>
                </a:solidFill>
                <a:latin typeface="Arial"/>
                <a:ea typeface="Arial"/>
                <a:cs typeface="Arial"/>
                <a:sym typeface="Arial"/>
              </a:rPr>
              <a:t>Node-RED</a:t>
            </a:r>
            <a:endParaRPr sz="4800" b="1" dirty="0">
              <a:solidFill>
                <a:srgbClr val="0066CC"/>
              </a:solidFill>
              <a:latin typeface="Arial"/>
              <a:ea typeface="Arial"/>
              <a:cs typeface="Arial"/>
              <a:sym typeface="Arial"/>
            </a:endParaRPr>
          </a:p>
        </p:txBody>
      </p:sp>
      <p:sp>
        <p:nvSpPr>
          <p:cNvPr id="960" name="Google Shape;960;p42"/>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Paste the code</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Click Import</a:t>
            </a:r>
            <a:endParaRPr/>
          </a:p>
          <a:p>
            <a:pPr marL="514350" lvl="0" indent="-336550" algn="l" rtl="0">
              <a:lnSpc>
                <a:spcPct val="90000"/>
              </a:lnSpc>
              <a:spcBef>
                <a:spcPts val="1000"/>
              </a:spcBef>
              <a:spcAft>
                <a:spcPts val="0"/>
              </a:spcAft>
              <a:buClr>
                <a:schemeClr val="dk1"/>
              </a:buClr>
              <a:buSzPts val="2800"/>
              <a:buFont typeface="Calibri"/>
              <a:buNone/>
            </a:pPr>
            <a:endParaRPr sz="2800"/>
          </a:p>
        </p:txBody>
      </p:sp>
      <p:pic>
        <p:nvPicPr>
          <p:cNvPr id="3" name="Picture 2">
            <a:extLst>
              <a:ext uri="{FF2B5EF4-FFF2-40B4-BE49-F238E27FC236}">
                <a16:creationId xmlns:a16="http://schemas.microsoft.com/office/drawing/2014/main" id="{0C0DD2FB-5E64-4E57-862D-D3CB6CCEAC0B}"/>
              </a:ext>
            </a:extLst>
          </p:cNvPr>
          <p:cNvPicPr>
            <a:picLocks noChangeAspect="1"/>
          </p:cNvPicPr>
          <p:nvPr/>
        </p:nvPicPr>
        <p:blipFill>
          <a:blip r:embed="rId3"/>
          <a:stretch>
            <a:fillRect/>
          </a:stretch>
        </p:blipFill>
        <p:spPr>
          <a:xfrm>
            <a:off x="4641800" y="1319706"/>
            <a:ext cx="6246937" cy="5314825"/>
          </a:xfrm>
          <a:prstGeom prst="rect">
            <a:avLst/>
          </a:prstGeom>
        </p:spPr>
      </p:pic>
      <p:sp>
        <p:nvSpPr>
          <p:cNvPr id="4" name="Google Shape;895;p36">
            <a:extLst>
              <a:ext uri="{FF2B5EF4-FFF2-40B4-BE49-F238E27FC236}">
                <a16:creationId xmlns:a16="http://schemas.microsoft.com/office/drawing/2014/main" id="{4BD35A5B-6836-191A-0DCF-FEF005FFB9F4}"/>
              </a:ext>
            </a:extLst>
          </p:cNvPr>
          <p:cNvSpPr/>
          <p:nvPr/>
        </p:nvSpPr>
        <p:spPr>
          <a:xfrm>
            <a:off x="9974638" y="6048499"/>
            <a:ext cx="770472" cy="686401"/>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80739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1" y="2760294"/>
            <a:ext cx="12191999"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0" b="1" dirty="0">
                <a:solidFill>
                  <a:srgbClr val="0432FF"/>
                </a:solidFill>
              </a:rPr>
              <a:t>Step 3: Display data from </a:t>
            </a:r>
            <a:r>
              <a:rPr lang="en-US" sz="6000" b="1" dirty="0">
                <a:solidFill>
                  <a:srgbClr val="7030A0"/>
                </a:solidFill>
              </a:rPr>
              <a:t>ESP8266</a:t>
            </a:r>
            <a:r>
              <a:rPr lang="en-US" sz="6000" b="1" dirty="0">
                <a:solidFill>
                  <a:srgbClr val="0432FF"/>
                </a:solidFill>
              </a:rPr>
              <a:t> in </a:t>
            </a:r>
            <a:r>
              <a:rPr lang="en-US" sz="6000" b="1" dirty="0">
                <a:solidFill>
                  <a:srgbClr val="FF0000"/>
                </a:solidFill>
              </a:rPr>
              <a:t>Node-RED</a:t>
            </a:r>
            <a:endParaRPr kumimoji="0" lang="en-US" sz="6000" b="1" i="0" u="none" strike="noStrike" kern="0" cap="none" spc="0" normalizeH="0" baseline="0" noProof="0" dirty="0">
              <a:ln>
                <a:noFill/>
              </a:ln>
              <a:solidFill>
                <a:srgbClr val="FF0000"/>
              </a:solidFill>
              <a:effectLst/>
              <a:uLnTx/>
              <a:uFillTx/>
              <a:latin typeface="Arial"/>
              <a:cs typeface="Arial"/>
              <a:sym typeface="Arial"/>
            </a:endParaRPr>
          </a:p>
        </p:txBody>
      </p:sp>
    </p:spTree>
    <p:extLst>
      <p:ext uri="{BB962C8B-B14F-4D97-AF65-F5344CB8AC3E}">
        <p14:creationId xmlns:p14="http://schemas.microsoft.com/office/powerpoint/2010/main" val="17912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3C2523-2E49-ACBD-6297-E6EABE64A006}"/>
              </a:ext>
            </a:extLst>
          </p:cNvPr>
          <p:cNvPicPr>
            <a:picLocks noChangeAspect="1"/>
          </p:cNvPicPr>
          <p:nvPr/>
        </p:nvPicPr>
        <p:blipFill>
          <a:blip r:embed="rId2"/>
          <a:stretch>
            <a:fillRect/>
          </a:stretch>
        </p:blipFill>
        <p:spPr>
          <a:xfrm>
            <a:off x="1243861" y="815009"/>
            <a:ext cx="9704277" cy="5454162"/>
          </a:xfrm>
          <a:prstGeom prst="rect">
            <a:avLst/>
          </a:prstGeom>
        </p:spPr>
      </p:pic>
    </p:spTree>
    <p:extLst>
      <p:ext uri="{BB962C8B-B14F-4D97-AF65-F5344CB8AC3E}">
        <p14:creationId xmlns:p14="http://schemas.microsoft.com/office/powerpoint/2010/main" val="3750341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C9EF5E-587D-D742-CE3E-F00A69189E7B}"/>
              </a:ext>
            </a:extLst>
          </p:cNvPr>
          <p:cNvPicPr>
            <a:picLocks noChangeAspect="1"/>
          </p:cNvPicPr>
          <p:nvPr/>
        </p:nvPicPr>
        <p:blipFill>
          <a:blip r:embed="rId2"/>
          <a:stretch>
            <a:fillRect/>
          </a:stretch>
        </p:blipFill>
        <p:spPr>
          <a:xfrm>
            <a:off x="3250609" y="1633635"/>
            <a:ext cx="6385137" cy="3796923"/>
          </a:xfrm>
          <a:prstGeom prst="rect">
            <a:avLst/>
          </a:prstGeom>
        </p:spPr>
      </p:pic>
      <p:sp>
        <p:nvSpPr>
          <p:cNvPr id="5" name="Oval 4">
            <a:extLst>
              <a:ext uri="{FF2B5EF4-FFF2-40B4-BE49-F238E27FC236}">
                <a16:creationId xmlns:a16="http://schemas.microsoft.com/office/drawing/2014/main" id="{96951F55-20AD-04F8-F227-2C8C362C47EA}"/>
              </a:ext>
            </a:extLst>
          </p:cNvPr>
          <p:cNvSpPr/>
          <p:nvPr/>
        </p:nvSpPr>
        <p:spPr>
          <a:xfrm>
            <a:off x="6554363" y="4390516"/>
            <a:ext cx="1640336" cy="502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918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9941" y="136363"/>
            <a:ext cx="12191999"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0432FF"/>
                </a:solidFill>
              </a:rPr>
              <a:t>Step 3: Display data (from </a:t>
            </a:r>
            <a:r>
              <a:rPr lang="en-US" sz="4000" b="1" dirty="0">
                <a:solidFill>
                  <a:srgbClr val="7030A0"/>
                </a:solidFill>
              </a:rPr>
              <a:t>ESP8266)</a:t>
            </a:r>
            <a:r>
              <a:rPr lang="en-US" sz="4000" b="1" dirty="0">
                <a:solidFill>
                  <a:srgbClr val="0432FF"/>
                </a:solidFill>
              </a:rPr>
              <a:t> in </a:t>
            </a:r>
            <a:r>
              <a:rPr lang="en-US" sz="4000" b="1" dirty="0">
                <a:solidFill>
                  <a:srgbClr val="FF0000"/>
                </a:solidFill>
              </a:rPr>
              <a:t>Node-RED</a:t>
            </a:r>
            <a:endParaRPr kumimoji="0" lang="en-US" sz="6000" b="1" i="0" u="none" strike="noStrike" kern="0" cap="none" spc="0" normalizeH="0" baseline="0" noProof="0" dirty="0">
              <a:ln>
                <a:noFill/>
              </a:ln>
              <a:solidFill>
                <a:srgbClr val="0432FF"/>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2A4E9440-89A8-C78C-B2B5-E1508AE85194}"/>
              </a:ext>
            </a:extLst>
          </p:cNvPr>
          <p:cNvPicPr>
            <a:picLocks noChangeAspect="1"/>
          </p:cNvPicPr>
          <p:nvPr/>
        </p:nvPicPr>
        <p:blipFill>
          <a:blip r:embed="rId2"/>
          <a:stretch>
            <a:fillRect/>
          </a:stretch>
        </p:blipFill>
        <p:spPr>
          <a:xfrm>
            <a:off x="3086046" y="844249"/>
            <a:ext cx="6019907" cy="5945048"/>
          </a:xfrm>
          <a:prstGeom prst="rect">
            <a:avLst/>
          </a:prstGeom>
        </p:spPr>
      </p:pic>
    </p:spTree>
    <p:extLst>
      <p:ext uri="{BB962C8B-B14F-4D97-AF65-F5344CB8AC3E}">
        <p14:creationId xmlns:p14="http://schemas.microsoft.com/office/powerpoint/2010/main" val="4057879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47" descr="poster USIM.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4552019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744069" y="2733346"/>
            <a:ext cx="10775577"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Final Mission…</a:t>
            </a:r>
          </a:p>
        </p:txBody>
      </p:sp>
    </p:spTree>
    <p:extLst>
      <p:ext uri="{BB962C8B-B14F-4D97-AF65-F5344CB8AC3E}">
        <p14:creationId xmlns:p14="http://schemas.microsoft.com/office/powerpoint/2010/main" val="77819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BC0C652D-3371-3B93-BE4A-9904CC7E6A8B}"/>
              </a:ext>
            </a:extLst>
          </p:cNvPr>
          <p:cNvPicPr>
            <a:picLocks noChangeAspect="1"/>
          </p:cNvPicPr>
          <p:nvPr/>
        </p:nvPicPr>
        <p:blipFill>
          <a:blip r:embed="rId2"/>
          <a:stretch>
            <a:fillRect/>
          </a:stretch>
        </p:blipFill>
        <p:spPr>
          <a:xfrm>
            <a:off x="4129238" y="1626826"/>
            <a:ext cx="3390900" cy="4533900"/>
          </a:xfrm>
          <a:prstGeom prst="rect">
            <a:avLst/>
          </a:prstGeom>
        </p:spPr>
      </p:pic>
      <p:sp>
        <p:nvSpPr>
          <p:cNvPr id="2" name="TextBox 1">
            <a:extLst>
              <a:ext uri="{FF2B5EF4-FFF2-40B4-BE49-F238E27FC236}">
                <a16:creationId xmlns:a16="http://schemas.microsoft.com/office/drawing/2014/main" id="{BE6FE840-9669-4AA7-79CC-C1A7A9F6FA03}"/>
              </a:ext>
            </a:extLst>
          </p:cNvPr>
          <p:cNvSpPr txBox="1"/>
          <p:nvPr/>
        </p:nvSpPr>
        <p:spPr>
          <a:xfrm>
            <a:off x="94266" y="99206"/>
            <a:ext cx="11738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Rockwell" panose="02060603020205020403" pitchFamily="18" charset="0"/>
                <a:ea typeface="Segoe UI Emoji" panose="020B0502040204020203" pitchFamily="34" charset="0"/>
                <a:cs typeface="+mn-cs"/>
              </a:rPr>
              <a:t>Task 1: LEDs Blinking</a:t>
            </a:r>
          </a:p>
        </p:txBody>
      </p:sp>
      <p:pic>
        <p:nvPicPr>
          <p:cNvPr id="26" name="Picture 25">
            <a:extLst>
              <a:ext uri="{FF2B5EF4-FFF2-40B4-BE49-F238E27FC236}">
                <a16:creationId xmlns:a16="http://schemas.microsoft.com/office/drawing/2014/main" id="{F7154161-174E-B79A-14BB-4844E0843A79}"/>
              </a:ext>
            </a:extLst>
          </p:cNvPr>
          <p:cNvPicPr>
            <a:picLocks noChangeAspect="1"/>
          </p:cNvPicPr>
          <p:nvPr/>
        </p:nvPicPr>
        <p:blipFill>
          <a:blip r:embed="rId3"/>
          <a:stretch>
            <a:fillRect/>
          </a:stretch>
        </p:blipFill>
        <p:spPr>
          <a:xfrm>
            <a:off x="479472" y="679874"/>
            <a:ext cx="2524985" cy="5565910"/>
          </a:xfrm>
          <a:prstGeom prst="rect">
            <a:avLst/>
          </a:prstGeom>
        </p:spPr>
      </p:pic>
      <p:cxnSp>
        <p:nvCxnSpPr>
          <p:cNvPr id="37" name="Straight Arrow Connector 36">
            <a:extLst>
              <a:ext uri="{FF2B5EF4-FFF2-40B4-BE49-F238E27FC236}">
                <a16:creationId xmlns:a16="http://schemas.microsoft.com/office/drawing/2014/main" id="{E027AE3F-2FF2-6FDC-8DB8-BF6904E2755D}"/>
              </a:ext>
            </a:extLst>
          </p:cNvPr>
          <p:cNvCxnSpPr>
            <a:cxnSpLocks/>
          </p:cNvCxnSpPr>
          <p:nvPr/>
        </p:nvCxnSpPr>
        <p:spPr>
          <a:xfrm>
            <a:off x="3004457" y="1723222"/>
            <a:ext cx="1748017" cy="1199293"/>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A3F2CF57-ADBA-C424-9CF7-C98E09B89719}"/>
              </a:ext>
            </a:extLst>
          </p:cNvPr>
          <p:cNvCxnSpPr>
            <a:cxnSpLocks/>
          </p:cNvCxnSpPr>
          <p:nvPr/>
        </p:nvCxnSpPr>
        <p:spPr>
          <a:xfrm>
            <a:off x="3002983" y="2446740"/>
            <a:ext cx="1665270" cy="842183"/>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44" name="Straight Arrow Connector 43">
            <a:extLst>
              <a:ext uri="{FF2B5EF4-FFF2-40B4-BE49-F238E27FC236}">
                <a16:creationId xmlns:a16="http://schemas.microsoft.com/office/drawing/2014/main" id="{7A6C3ADA-9506-028A-6835-9C023A61E04C}"/>
              </a:ext>
            </a:extLst>
          </p:cNvPr>
          <p:cNvCxnSpPr>
            <a:cxnSpLocks/>
          </p:cNvCxnSpPr>
          <p:nvPr/>
        </p:nvCxnSpPr>
        <p:spPr>
          <a:xfrm>
            <a:off x="3001509" y="3291840"/>
            <a:ext cx="1750965" cy="547920"/>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48" name="Straight Arrow Connector 47">
            <a:extLst>
              <a:ext uri="{FF2B5EF4-FFF2-40B4-BE49-F238E27FC236}">
                <a16:creationId xmlns:a16="http://schemas.microsoft.com/office/drawing/2014/main" id="{C3DAFFE1-823E-F55B-90FA-8778B6667148}"/>
              </a:ext>
            </a:extLst>
          </p:cNvPr>
          <p:cNvCxnSpPr>
            <a:cxnSpLocks/>
          </p:cNvCxnSpPr>
          <p:nvPr/>
        </p:nvCxnSpPr>
        <p:spPr>
          <a:xfrm>
            <a:off x="3002983" y="4093494"/>
            <a:ext cx="1749491" cy="159303"/>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52" name="Straight Arrow Connector 51">
            <a:extLst>
              <a:ext uri="{FF2B5EF4-FFF2-40B4-BE49-F238E27FC236}">
                <a16:creationId xmlns:a16="http://schemas.microsoft.com/office/drawing/2014/main" id="{4DE2D1D0-9BB0-7A34-75C9-49A872A51092}"/>
              </a:ext>
            </a:extLst>
          </p:cNvPr>
          <p:cNvCxnSpPr>
            <a:cxnSpLocks/>
          </p:cNvCxnSpPr>
          <p:nvPr/>
        </p:nvCxnSpPr>
        <p:spPr>
          <a:xfrm flipV="1">
            <a:off x="3001509" y="4685274"/>
            <a:ext cx="1750965" cy="247743"/>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cxnSp>
        <p:nvCxnSpPr>
          <p:cNvPr id="55" name="Straight Arrow Connector 54">
            <a:extLst>
              <a:ext uri="{FF2B5EF4-FFF2-40B4-BE49-F238E27FC236}">
                <a16:creationId xmlns:a16="http://schemas.microsoft.com/office/drawing/2014/main" id="{A7DFA042-C1DC-D2C0-9C9A-5E7ACACDB61C}"/>
              </a:ext>
            </a:extLst>
          </p:cNvPr>
          <p:cNvCxnSpPr>
            <a:cxnSpLocks/>
          </p:cNvCxnSpPr>
          <p:nvPr/>
        </p:nvCxnSpPr>
        <p:spPr>
          <a:xfrm flipV="1">
            <a:off x="3001508" y="5195642"/>
            <a:ext cx="1750966" cy="515115"/>
          </a:xfrm>
          <a:prstGeom prst="straightConnector1">
            <a:avLst/>
          </a:prstGeom>
          <a:ln w="444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sp>
        <p:nvSpPr>
          <p:cNvPr id="3" name="Slide Number Placeholder 2">
            <a:extLst>
              <a:ext uri="{FF2B5EF4-FFF2-40B4-BE49-F238E27FC236}">
                <a16:creationId xmlns:a16="http://schemas.microsoft.com/office/drawing/2014/main" id="{E0FCBF17-841A-8B16-2BEE-CE254A82A3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02B8-641D-8D41-8B85-BB575C35C1EA}" type="slidenum">
              <a:rPr kumimoji="0" lang="ms-MY"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ms-MY"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 name="Picture 13" descr="A circuit board with wires connected to it&#10;&#10;Description automatically generated">
            <a:extLst>
              <a:ext uri="{FF2B5EF4-FFF2-40B4-BE49-F238E27FC236}">
                <a16:creationId xmlns:a16="http://schemas.microsoft.com/office/drawing/2014/main" id="{7BC43C32-CE81-7458-DAAA-8A02920FC6E0}"/>
              </a:ext>
            </a:extLst>
          </p:cNvPr>
          <p:cNvPicPr>
            <a:picLocks noChangeAspect="1"/>
          </p:cNvPicPr>
          <p:nvPr/>
        </p:nvPicPr>
        <p:blipFill>
          <a:blip r:embed="rId4"/>
          <a:stretch>
            <a:fillRect/>
          </a:stretch>
        </p:blipFill>
        <p:spPr>
          <a:xfrm>
            <a:off x="7968339" y="1042783"/>
            <a:ext cx="4027722" cy="5317958"/>
          </a:xfrm>
          <a:prstGeom prst="rect">
            <a:avLst/>
          </a:prstGeom>
        </p:spPr>
      </p:pic>
    </p:spTree>
    <p:extLst>
      <p:ext uri="{BB962C8B-B14F-4D97-AF65-F5344CB8AC3E}">
        <p14:creationId xmlns:p14="http://schemas.microsoft.com/office/powerpoint/2010/main" val="19026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744069" y="456312"/>
            <a:ext cx="10560423"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Can you switch on the light bulb from your computer?</a:t>
            </a:r>
          </a:p>
        </p:txBody>
      </p:sp>
      <p:pic>
        <p:nvPicPr>
          <p:cNvPr id="4098" name="Picture 2" descr="TRÅDFRI LED bulb E27 806 lumen, smart wireless dimmable/colour and white  spectrum globe - IK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157" y="2850776"/>
            <a:ext cx="3655018" cy="365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493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sp>
        <p:nvSpPr>
          <p:cNvPr id="6" name="Rectangle 5"/>
          <p:cNvSpPr/>
          <p:nvPr/>
        </p:nvSpPr>
        <p:spPr>
          <a:xfrm>
            <a:off x="744069" y="2733346"/>
            <a:ext cx="10775577"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CC0099"/>
                </a:solidFill>
                <a:effectLst/>
                <a:uLnTx/>
                <a:uFillTx/>
                <a:latin typeface="Arial"/>
                <a:cs typeface="Arial"/>
                <a:sym typeface="Arial"/>
              </a:rPr>
              <a:t>Let’s try another mission…</a:t>
            </a:r>
          </a:p>
        </p:txBody>
      </p:sp>
    </p:spTree>
    <p:extLst>
      <p:ext uri="{BB962C8B-B14F-4D97-AF65-F5344CB8AC3E}">
        <p14:creationId xmlns:p14="http://schemas.microsoft.com/office/powerpoint/2010/main" val="746823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
            <a:ext cx="9144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MY"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pic>
        <p:nvPicPr>
          <p:cNvPr id="7" name="Picture 2" descr="Image result for iss space s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003" y="1"/>
            <a:ext cx="823281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422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Where is the International Space Station (ISS)?</a:t>
            </a:r>
          </a:p>
        </p:txBody>
      </p:sp>
      <p:sp>
        <p:nvSpPr>
          <p:cNvPr id="6" name="Content Placeholder 5"/>
          <p:cNvSpPr>
            <a:spLocks noGrp="1"/>
          </p:cNvSpPr>
          <p:nvPr>
            <p:ph idx="1"/>
          </p:nvPr>
        </p:nvSpPr>
        <p:spPr>
          <a:xfrm>
            <a:off x="993814" y="1953203"/>
            <a:ext cx="8001000" cy="1089457"/>
          </a:xfrm>
        </p:spPr>
        <p:txBody>
          <a:bodyPr>
            <a:normAutofit lnSpcReduction="10000"/>
          </a:bodyPr>
          <a:lstStyle/>
          <a:p>
            <a:r>
              <a:rPr lang="en-US" dirty="0"/>
              <a:t>Exercise: Tracking ISS using Node RED</a:t>
            </a:r>
          </a:p>
          <a:p>
            <a:pPr lvl="1"/>
            <a:r>
              <a:rPr lang="en-US" dirty="0"/>
              <a:t>Latitude and Longitude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Rectangle 4"/>
          <p:cNvSpPr/>
          <p:nvPr/>
        </p:nvSpPr>
        <p:spPr>
          <a:xfrm>
            <a:off x="1090670" y="4361764"/>
            <a:ext cx="9335852"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Source Wikipedia: The </a:t>
            </a:r>
            <a:r>
              <a:rPr kumimoji="0" lang="en-US" sz="1400" b="1"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International Space Station</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a:t>
            </a:r>
            <a:r>
              <a:rPr kumimoji="0" lang="en-US" sz="1400" b="1"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ISS</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is a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2" tooltip="Space station"/>
              </a:rPr>
              <a:t>space station</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or a habitable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3" tooltip="Satellite"/>
              </a:rPr>
              <a:t>artificial satellite</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in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4" tooltip="Low Earth orbit"/>
              </a:rPr>
              <a:t>low Earth orbit</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Its first component launched into orbit in 1998, the last </a:t>
            </a:r>
            <a:r>
              <a:rPr kumimoji="0" lang="en-US" sz="1400" b="0" i="0" u="none" strike="noStrike" kern="0" cap="none" spc="0" normalizeH="0" baseline="0" noProof="0" dirty="0" err="1">
                <a:ln>
                  <a:noFill/>
                </a:ln>
                <a:solidFill>
                  <a:srgbClr val="222222"/>
                </a:solidFill>
                <a:effectLst/>
                <a:uLnTx/>
                <a:uFillTx/>
                <a:latin typeface="Arial" panose="020B0604020202020204" pitchFamily="34" charset="0"/>
                <a:cs typeface="Arial"/>
                <a:sym typeface="Arial"/>
              </a:rPr>
              <a:t>pressurised</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module was fitted in 2011, and the station is expected to operate until 2028. Development and assembly of the station continues, with components scheduled for launch in 2018 and 2019. The ISS is the largest human-made body in low Earth orbit and can often be seen with the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5" tooltip="Naked eye"/>
              </a:rPr>
              <a:t>naked eye</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from Earth.</a:t>
            </a:r>
            <a:r>
              <a:rPr kumimoji="0" lang="en-US" sz="1400" b="0" i="0" u="none" strike="noStrike" kern="0" cap="none" spc="0" normalizeH="0" baseline="30000" noProof="0" dirty="0">
                <a:ln>
                  <a:noFill/>
                </a:ln>
                <a:solidFill>
                  <a:srgbClr val="0B0080"/>
                </a:solidFill>
                <a:effectLst/>
                <a:uLnTx/>
                <a:uFillTx/>
                <a:latin typeface="Arial" panose="020B0604020202020204" pitchFamily="34" charset="0"/>
                <a:cs typeface="Arial"/>
                <a:sym typeface="Arial"/>
                <a:hlinkClick r:id="rId6"/>
              </a:rPr>
              <a:t>[8]</a:t>
            </a:r>
            <a:r>
              <a:rPr kumimoji="0" lang="en-US" sz="1400" b="0" i="0" u="none" strike="noStrike" kern="0" cap="none" spc="0" normalizeH="0" baseline="30000" noProof="0" dirty="0">
                <a:ln>
                  <a:noFill/>
                </a:ln>
                <a:solidFill>
                  <a:srgbClr val="0B0080"/>
                </a:solidFill>
                <a:effectLst/>
                <a:uLnTx/>
                <a:uFillTx/>
                <a:latin typeface="Arial" panose="020B0604020202020204" pitchFamily="34" charset="0"/>
                <a:cs typeface="Arial"/>
                <a:sym typeface="Arial"/>
                <a:hlinkClick r:id="rId7"/>
              </a:rPr>
              <a:t>[9]</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The ISS consists of </a:t>
            </a:r>
            <a:r>
              <a:rPr kumimoji="0" lang="en-US" sz="1400" b="0" i="0" u="none" strike="noStrike" kern="0" cap="none" spc="0" normalizeH="0" baseline="0" noProof="0" dirty="0" err="1">
                <a:ln>
                  <a:noFill/>
                </a:ln>
                <a:solidFill>
                  <a:srgbClr val="222222"/>
                </a:solidFill>
                <a:effectLst/>
                <a:uLnTx/>
                <a:uFillTx/>
                <a:latin typeface="Arial" panose="020B0604020202020204" pitchFamily="34" charset="0"/>
                <a:cs typeface="Arial"/>
                <a:sym typeface="Arial"/>
              </a:rPr>
              <a:t>pressurised</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modules, external trusses,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8" tooltip="Solar arrays"/>
              </a:rPr>
              <a:t>solar arrays</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and other components. ISS components have been launched by Russian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9" tooltip="Proton (rocket family)"/>
              </a:rPr>
              <a:t>Proton</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and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10" tooltip="Soyuz (rocket family)"/>
              </a:rPr>
              <a:t>Soyuz</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 rockets, and American </a:t>
            </a:r>
            <a:r>
              <a:rPr kumimoji="0" lang="en-US" sz="1400" b="0" i="0" u="none" strike="noStrike" kern="0" cap="none" spc="0" normalizeH="0" baseline="0" noProof="0" dirty="0">
                <a:ln>
                  <a:noFill/>
                </a:ln>
                <a:solidFill>
                  <a:srgbClr val="0B0080"/>
                </a:solidFill>
                <a:effectLst/>
                <a:uLnTx/>
                <a:uFillTx/>
                <a:latin typeface="Arial" panose="020B0604020202020204" pitchFamily="34" charset="0"/>
                <a:cs typeface="Arial"/>
                <a:sym typeface="Arial"/>
                <a:hlinkClick r:id="rId11" tooltip="Space Shuttle"/>
              </a:rPr>
              <a:t>Space Shuttles</a:t>
            </a:r>
            <a:r>
              <a:rPr kumimoji="0" lang="en-US" sz="1400" b="0" i="0" u="none" strike="noStrike" kern="0" cap="none" spc="0" normalizeH="0" baseline="0" noProof="0" dirty="0">
                <a:ln>
                  <a:noFill/>
                </a:ln>
                <a:solidFill>
                  <a:srgbClr val="222222"/>
                </a:solidFill>
                <a:effectLst/>
                <a:uLnTx/>
                <a:uFillTx/>
                <a:latin typeface="Arial" panose="020B0604020202020204" pitchFamily="34" charset="0"/>
                <a:cs typeface="Arial"/>
                <a:sym typeface="Arial"/>
              </a:rPr>
              <a:t>.</a:t>
            </a:r>
            <a:r>
              <a:rPr kumimoji="0" lang="en-US" sz="1400" b="0" i="0" u="none" strike="noStrike" kern="0" cap="none" spc="0" normalizeH="0" baseline="30000" noProof="0" dirty="0">
                <a:ln>
                  <a:noFill/>
                </a:ln>
                <a:solidFill>
                  <a:srgbClr val="0B0080"/>
                </a:solidFill>
                <a:effectLst/>
                <a:uLnTx/>
                <a:uFillTx/>
                <a:latin typeface="Arial" panose="020B0604020202020204" pitchFamily="34" charset="0"/>
                <a:cs typeface="Arial"/>
                <a:sym typeface="Arial"/>
                <a:hlinkClick r:id="rId12"/>
              </a:rPr>
              <a:t>[10]</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33176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pic>
        <p:nvPicPr>
          <p:cNvPr id="6" name="Picture 5"/>
          <p:cNvPicPr>
            <a:picLocks noChangeAspect="1"/>
          </p:cNvPicPr>
          <p:nvPr/>
        </p:nvPicPr>
        <p:blipFill rotWithShape="1">
          <a:blip r:embed="rId2"/>
          <a:srcRect t="3843" b="5219"/>
          <a:stretch/>
        </p:blipFill>
        <p:spPr>
          <a:xfrm>
            <a:off x="0" y="0"/>
            <a:ext cx="12239346" cy="6257581"/>
          </a:xfrm>
          <a:prstGeom prst="rect">
            <a:avLst/>
          </a:prstGeom>
        </p:spPr>
      </p:pic>
      <p:sp>
        <p:nvSpPr>
          <p:cNvPr id="7" name="Rectangle 6"/>
          <p:cNvSpPr/>
          <p:nvPr/>
        </p:nvSpPr>
        <p:spPr>
          <a:xfrm>
            <a:off x="3109027" y="1330831"/>
            <a:ext cx="4572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http://api.open-notify.org/iss-now.json</a:t>
            </a:r>
          </a:p>
        </p:txBody>
      </p:sp>
      <p:cxnSp>
        <p:nvCxnSpPr>
          <p:cNvPr id="9" name="Straight Arrow Connector 8"/>
          <p:cNvCxnSpPr/>
          <p:nvPr/>
        </p:nvCxnSpPr>
        <p:spPr>
          <a:xfrm>
            <a:off x="4866993" y="1622891"/>
            <a:ext cx="0" cy="257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852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85"/>
            <a:ext cx="10668000" cy="686714"/>
          </a:xfrm>
        </p:spPr>
        <p:txBody>
          <a:bodyPr>
            <a:normAutofit fontScale="90000"/>
          </a:bodyPr>
          <a:lstStyle/>
          <a:p>
            <a:r>
              <a:rPr lang="en-US" dirty="0"/>
              <a:t>Display on Map?</a:t>
            </a:r>
          </a:p>
        </p:txBody>
      </p:sp>
      <p:sp>
        <p:nvSpPr>
          <p:cNvPr id="4" name="Slide Number Placeholder 3"/>
          <p:cNvSpPr>
            <a:spLocks noGrp="1"/>
          </p:cNvSpPr>
          <p:nvPr>
            <p:ph type="sldNum" sz="quarter" idx="4294967295"/>
          </p:nvPr>
        </p:nvSpPr>
        <p:spPr>
          <a:xfrm>
            <a:off x="10036412" y="6608652"/>
            <a:ext cx="601058" cy="2493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D2505E3-A784-45C7-B1B0-4A1DFC3C055A}" type="slidenum">
              <a:rPr kumimoji="0" lang="en-US" sz="1200" b="0" i="0" u="none" strike="noStrike" kern="0" cap="none" spc="0" normalizeH="0" baseline="0" noProof="0" smtClean="0">
                <a:ln>
                  <a:noFill/>
                </a:ln>
                <a:solidFill>
                  <a:prstClr val="white"/>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lang="en-US" sz="1200" b="0" i="0" u="none" strike="noStrike" kern="0" cap="none" spc="0" normalizeH="0" baseline="0" noProof="0">
              <a:ln>
                <a:noFill/>
              </a:ln>
              <a:solidFill>
                <a:prstClr val="white"/>
              </a:solidFill>
              <a:effectLst/>
              <a:uLnTx/>
              <a:uFillTx/>
              <a:latin typeface="Calibri"/>
              <a:cs typeface="Calibri"/>
              <a:sym typeface="Calibri"/>
            </a:endParaRPr>
          </a:p>
        </p:txBody>
      </p:sp>
      <p:pic>
        <p:nvPicPr>
          <p:cNvPr id="6" name="Picture 5"/>
          <p:cNvPicPr>
            <a:picLocks noChangeAspect="1"/>
          </p:cNvPicPr>
          <p:nvPr/>
        </p:nvPicPr>
        <p:blipFill rotWithShape="1">
          <a:blip r:embed="rId2"/>
          <a:srcRect b="6198"/>
          <a:stretch/>
        </p:blipFill>
        <p:spPr>
          <a:xfrm>
            <a:off x="176269" y="809752"/>
            <a:ext cx="11468559" cy="6048251"/>
          </a:xfrm>
          <a:prstGeom prst="rect">
            <a:avLst/>
          </a:prstGeom>
        </p:spPr>
      </p:pic>
    </p:spTree>
    <p:extLst>
      <p:ext uri="{BB962C8B-B14F-4D97-AF65-F5344CB8AC3E}">
        <p14:creationId xmlns:p14="http://schemas.microsoft.com/office/powerpoint/2010/main" val="3087228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browser</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Type URL</a:t>
            </a:r>
            <a:endParaRPr dirty="0"/>
          </a:p>
          <a:p>
            <a:pPr marL="685783" lvl="1" indent="-228594" algn="l" rtl="0">
              <a:lnSpc>
                <a:spcPct val="90000"/>
              </a:lnSpc>
              <a:spcBef>
                <a:spcPts val="500"/>
              </a:spcBef>
              <a:spcAft>
                <a:spcPts val="0"/>
              </a:spcAft>
              <a:buClr>
                <a:schemeClr val="dk1"/>
              </a:buClr>
              <a:buSzPts val="2400"/>
              <a:buChar char="•"/>
            </a:pPr>
            <a:r>
              <a:rPr lang="en-US" dirty="0"/>
              <a:t>github.com/ainul21</a:t>
            </a:r>
            <a:endParaRPr dirty="0"/>
          </a:p>
        </p:txBody>
      </p:sp>
      <p:pic>
        <p:nvPicPr>
          <p:cNvPr id="3" name="Picture 2">
            <a:extLst>
              <a:ext uri="{FF2B5EF4-FFF2-40B4-BE49-F238E27FC236}">
                <a16:creationId xmlns:a16="http://schemas.microsoft.com/office/drawing/2014/main" id="{90CC653B-A38C-2FE1-6822-DCE649CDA63D}"/>
              </a:ext>
            </a:extLst>
          </p:cNvPr>
          <p:cNvPicPr>
            <a:picLocks noChangeAspect="1"/>
          </p:cNvPicPr>
          <p:nvPr/>
        </p:nvPicPr>
        <p:blipFill>
          <a:blip r:embed="rId3"/>
          <a:stretch>
            <a:fillRect/>
          </a:stretch>
        </p:blipFill>
        <p:spPr>
          <a:xfrm>
            <a:off x="4427832" y="2792061"/>
            <a:ext cx="7525174" cy="3946216"/>
          </a:xfrm>
          <a:prstGeom prst="rect">
            <a:avLst/>
          </a:prstGeom>
        </p:spPr>
      </p:pic>
    </p:spTree>
    <p:extLst>
      <p:ext uri="{BB962C8B-B14F-4D97-AF65-F5344CB8AC3E}">
        <p14:creationId xmlns:p14="http://schemas.microsoft.com/office/powerpoint/2010/main" val="3430018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9"/>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34" name="Google Shape;934;p39"/>
          <p:cNvSpPr txBox="1">
            <a:spLocks noGrp="1"/>
          </p:cNvSpPr>
          <p:nvPr>
            <p:ph type="body" idx="1"/>
          </p:nvPr>
        </p:nvSpPr>
        <p:spPr>
          <a:xfrm>
            <a:off x="666244" y="1319706"/>
            <a:ext cx="6576127" cy="1561060"/>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Open </a:t>
            </a:r>
            <a:r>
              <a:rPr lang="en-MY" dirty="0"/>
              <a:t>IEEE-STEM-Program</a:t>
            </a:r>
            <a:endParaRPr dirty="0"/>
          </a:p>
        </p:txBody>
      </p:sp>
      <p:pic>
        <p:nvPicPr>
          <p:cNvPr id="3" name="Picture 2">
            <a:extLst>
              <a:ext uri="{FF2B5EF4-FFF2-40B4-BE49-F238E27FC236}">
                <a16:creationId xmlns:a16="http://schemas.microsoft.com/office/drawing/2014/main" id="{90CC653B-A38C-2FE1-6822-DCE649CDA63D}"/>
              </a:ext>
            </a:extLst>
          </p:cNvPr>
          <p:cNvPicPr>
            <a:picLocks noChangeAspect="1"/>
          </p:cNvPicPr>
          <p:nvPr/>
        </p:nvPicPr>
        <p:blipFill>
          <a:blip r:embed="rId3"/>
          <a:stretch>
            <a:fillRect/>
          </a:stretch>
        </p:blipFill>
        <p:spPr>
          <a:xfrm>
            <a:off x="3311007" y="1961508"/>
            <a:ext cx="8345640" cy="4376470"/>
          </a:xfrm>
          <a:prstGeom prst="rect">
            <a:avLst/>
          </a:prstGeom>
        </p:spPr>
      </p:pic>
      <p:sp>
        <p:nvSpPr>
          <p:cNvPr id="2" name="Oval 1">
            <a:extLst>
              <a:ext uri="{FF2B5EF4-FFF2-40B4-BE49-F238E27FC236}">
                <a16:creationId xmlns:a16="http://schemas.microsoft.com/office/drawing/2014/main" id="{FF2CA5DE-8EB0-2ADD-4347-6F69DA8804F3}"/>
              </a:ext>
            </a:extLst>
          </p:cNvPr>
          <p:cNvSpPr/>
          <p:nvPr/>
        </p:nvSpPr>
        <p:spPr>
          <a:xfrm>
            <a:off x="5884269" y="5096692"/>
            <a:ext cx="2974832" cy="124128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879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Task #2</a:t>
            </a:r>
            <a:endParaRPr dirty="0"/>
          </a:p>
          <a:p>
            <a:pPr marL="685783" lvl="1" indent="-228594" algn="l" rtl="0">
              <a:lnSpc>
                <a:spcPct val="90000"/>
              </a:lnSpc>
              <a:spcBef>
                <a:spcPts val="500"/>
              </a:spcBef>
              <a:spcAft>
                <a:spcPts val="0"/>
              </a:spcAft>
              <a:buClr>
                <a:schemeClr val="dk1"/>
              </a:buClr>
              <a:buSzPts val="2800"/>
              <a:buChar char="•"/>
            </a:pPr>
            <a:r>
              <a:rPr lang="en-US" sz="2800" dirty="0"/>
              <a:t>Go to </a:t>
            </a:r>
            <a:r>
              <a:rPr lang="en-US" sz="2800" dirty="0" err="1"/>
              <a:t>NodeRED_Flows</a:t>
            </a:r>
            <a:endParaRPr lang="en-US" sz="2800" dirty="0"/>
          </a:p>
        </p:txBody>
      </p:sp>
      <p:pic>
        <p:nvPicPr>
          <p:cNvPr id="7" name="Picture 6">
            <a:extLst>
              <a:ext uri="{FF2B5EF4-FFF2-40B4-BE49-F238E27FC236}">
                <a16:creationId xmlns:a16="http://schemas.microsoft.com/office/drawing/2014/main" id="{82208422-F39C-E6A8-4DCF-8CDAA4E5E418}"/>
              </a:ext>
            </a:extLst>
          </p:cNvPr>
          <p:cNvPicPr>
            <a:picLocks noChangeAspect="1"/>
          </p:cNvPicPr>
          <p:nvPr/>
        </p:nvPicPr>
        <p:blipFill>
          <a:blip r:embed="rId3"/>
          <a:stretch>
            <a:fillRect/>
          </a:stretch>
        </p:blipFill>
        <p:spPr>
          <a:xfrm>
            <a:off x="3264472" y="2237891"/>
            <a:ext cx="8555259" cy="4421174"/>
          </a:xfrm>
          <a:prstGeom prst="rect">
            <a:avLst/>
          </a:prstGeom>
        </p:spPr>
      </p:pic>
      <p:sp>
        <p:nvSpPr>
          <p:cNvPr id="8" name="Oval 7">
            <a:extLst>
              <a:ext uri="{FF2B5EF4-FFF2-40B4-BE49-F238E27FC236}">
                <a16:creationId xmlns:a16="http://schemas.microsoft.com/office/drawing/2014/main" id="{F5F968DC-B7BC-D6BB-257E-83D2F2F3FE90}"/>
              </a:ext>
            </a:extLst>
          </p:cNvPr>
          <p:cNvSpPr/>
          <p:nvPr/>
        </p:nvSpPr>
        <p:spPr>
          <a:xfrm>
            <a:off x="3476116" y="5263035"/>
            <a:ext cx="1640336" cy="502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7349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0"/>
        <p:cNvGrpSpPr/>
        <p:nvPr/>
      </p:nvGrpSpPr>
      <p:grpSpPr>
        <a:xfrm>
          <a:off x="0" y="0"/>
          <a:ext cx="0" cy="0"/>
          <a:chOff x="0" y="0"/>
          <a:chExt cx="0" cy="0"/>
        </a:xfrm>
      </p:grpSpPr>
      <p:sp>
        <p:nvSpPr>
          <p:cNvPr id="941" name="Google Shape;941;p40"/>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42" name="Google Shape;942;p40"/>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Task #2</a:t>
            </a:r>
            <a:endParaRPr dirty="0"/>
          </a:p>
          <a:p>
            <a:pPr marL="685783" lvl="1" indent="-228594" algn="l" rtl="0">
              <a:lnSpc>
                <a:spcPct val="90000"/>
              </a:lnSpc>
              <a:spcBef>
                <a:spcPts val="500"/>
              </a:spcBef>
              <a:spcAft>
                <a:spcPts val="0"/>
              </a:spcAft>
              <a:buClr>
                <a:schemeClr val="dk1"/>
              </a:buClr>
              <a:buSzPts val="2800"/>
              <a:buChar char="•"/>
            </a:pPr>
            <a:r>
              <a:rPr lang="en-US" sz="2800" dirty="0"/>
              <a:t>Go to </a:t>
            </a:r>
            <a:r>
              <a:rPr lang="en-US" sz="2800" dirty="0" err="1"/>
              <a:t>TrackISS.json</a:t>
            </a:r>
            <a:endParaRPr lang="en-US" sz="2800" dirty="0"/>
          </a:p>
          <a:p>
            <a:pPr marL="685783" lvl="1" indent="-228594" algn="l" rtl="0">
              <a:lnSpc>
                <a:spcPct val="90000"/>
              </a:lnSpc>
              <a:spcBef>
                <a:spcPts val="500"/>
              </a:spcBef>
              <a:spcAft>
                <a:spcPts val="0"/>
              </a:spcAft>
              <a:buClr>
                <a:schemeClr val="dk1"/>
              </a:buClr>
              <a:buSzPts val="2800"/>
              <a:buChar char="•"/>
            </a:pPr>
            <a:r>
              <a:rPr lang="en-US" sz="2800" dirty="0"/>
              <a:t>Open file name: </a:t>
            </a:r>
            <a:r>
              <a:rPr lang="en-US" sz="2800" dirty="0" err="1"/>
              <a:t>TrackISS.json</a:t>
            </a:r>
            <a:endParaRPr dirty="0"/>
          </a:p>
          <a:p>
            <a:pPr marL="685783" lvl="1" indent="-228594" algn="l" rtl="0">
              <a:lnSpc>
                <a:spcPct val="90000"/>
              </a:lnSpc>
              <a:spcBef>
                <a:spcPts val="500"/>
              </a:spcBef>
              <a:spcAft>
                <a:spcPts val="0"/>
              </a:spcAft>
              <a:buClr>
                <a:schemeClr val="dk1"/>
              </a:buClr>
              <a:buSzPts val="2800"/>
              <a:buChar char="•"/>
            </a:pPr>
            <a:r>
              <a:rPr lang="en-US" sz="2800" dirty="0"/>
              <a:t>Copy the code</a:t>
            </a:r>
            <a:endParaRPr dirty="0"/>
          </a:p>
        </p:txBody>
      </p:sp>
      <p:pic>
        <p:nvPicPr>
          <p:cNvPr id="5" name="Picture 4">
            <a:extLst>
              <a:ext uri="{FF2B5EF4-FFF2-40B4-BE49-F238E27FC236}">
                <a16:creationId xmlns:a16="http://schemas.microsoft.com/office/drawing/2014/main" id="{81BDEDCC-8A24-C0D6-9C5D-27C991E6CFCD}"/>
              </a:ext>
            </a:extLst>
          </p:cNvPr>
          <p:cNvPicPr>
            <a:picLocks noChangeAspect="1"/>
          </p:cNvPicPr>
          <p:nvPr/>
        </p:nvPicPr>
        <p:blipFill>
          <a:blip r:embed="rId3"/>
          <a:stretch>
            <a:fillRect/>
          </a:stretch>
        </p:blipFill>
        <p:spPr>
          <a:xfrm>
            <a:off x="4662742" y="2878916"/>
            <a:ext cx="7377166" cy="3815049"/>
          </a:xfrm>
          <a:prstGeom prst="rect">
            <a:avLst/>
          </a:prstGeom>
        </p:spPr>
      </p:pic>
    </p:spTree>
    <p:extLst>
      <p:ext uri="{BB962C8B-B14F-4D97-AF65-F5344CB8AC3E}">
        <p14:creationId xmlns:p14="http://schemas.microsoft.com/office/powerpoint/2010/main" val="3118877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omputer screen shot of a computer&#10;&#10;Description automatically generated">
            <a:extLst>
              <a:ext uri="{FF2B5EF4-FFF2-40B4-BE49-F238E27FC236}">
                <a16:creationId xmlns:a16="http://schemas.microsoft.com/office/drawing/2014/main" id="{2D593C24-A3AD-E1B2-9ABB-BEEC3033C688}"/>
              </a:ext>
            </a:extLst>
          </p:cNvPr>
          <p:cNvPicPr>
            <a:picLocks noChangeAspect="1"/>
          </p:cNvPicPr>
          <p:nvPr/>
        </p:nvPicPr>
        <p:blipFill>
          <a:blip r:embed="rId2"/>
          <a:stretch>
            <a:fillRect/>
          </a:stretch>
        </p:blipFill>
        <p:spPr>
          <a:xfrm>
            <a:off x="0" y="-258904"/>
            <a:ext cx="12217737" cy="7910986"/>
          </a:xfrm>
          <a:prstGeom prst="rect">
            <a:avLst/>
          </a:prstGeom>
        </p:spPr>
      </p:pic>
    </p:spTree>
    <p:extLst>
      <p:ext uri="{BB962C8B-B14F-4D97-AF65-F5344CB8AC3E}">
        <p14:creationId xmlns:p14="http://schemas.microsoft.com/office/powerpoint/2010/main" val="26507273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8"/>
        <p:cNvGrpSpPr/>
        <p:nvPr/>
      </p:nvGrpSpPr>
      <p:grpSpPr>
        <a:xfrm>
          <a:off x="0" y="0"/>
          <a:ext cx="0" cy="0"/>
          <a:chOff x="0" y="0"/>
          <a:chExt cx="0" cy="0"/>
        </a:xfrm>
      </p:grpSpPr>
      <p:sp>
        <p:nvSpPr>
          <p:cNvPr id="949" name="Google Shape;949;p41"/>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50" name="Google Shape;950;p41"/>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Click triple line button</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Click Import</a:t>
            </a:r>
            <a:endParaRPr/>
          </a:p>
          <a:p>
            <a:pPr marL="514350" lvl="0" indent="-336550" algn="l" rtl="0">
              <a:lnSpc>
                <a:spcPct val="90000"/>
              </a:lnSpc>
              <a:spcBef>
                <a:spcPts val="1000"/>
              </a:spcBef>
              <a:spcAft>
                <a:spcPts val="0"/>
              </a:spcAft>
              <a:buClr>
                <a:schemeClr val="dk1"/>
              </a:buClr>
              <a:buSzPts val="2800"/>
              <a:buFont typeface="Calibri"/>
              <a:buNone/>
            </a:pPr>
            <a:endParaRPr sz="2800"/>
          </a:p>
        </p:txBody>
      </p:sp>
      <p:pic>
        <p:nvPicPr>
          <p:cNvPr id="951" name="Google Shape;951;p41"/>
          <p:cNvPicPr preferRelativeResize="0"/>
          <p:nvPr/>
        </p:nvPicPr>
        <p:blipFill rotWithShape="1">
          <a:blip r:embed="rId3">
            <a:alphaModFix/>
          </a:blip>
          <a:srcRect/>
          <a:stretch/>
        </p:blipFill>
        <p:spPr>
          <a:xfrm>
            <a:off x="6287512" y="1687052"/>
            <a:ext cx="5624430" cy="4499544"/>
          </a:xfrm>
          <a:prstGeom prst="rect">
            <a:avLst/>
          </a:prstGeom>
          <a:noFill/>
          <a:ln>
            <a:noFill/>
          </a:ln>
        </p:spPr>
      </p:pic>
      <p:cxnSp>
        <p:nvCxnSpPr>
          <p:cNvPr id="952" name="Google Shape;952;p41"/>
          <p:cNvCxnSpPr/>
          <p:nvPr/>
        </p:nvCxnSpPr>
        <p:spPr>
          <a:xfrm>
            <a:off x="10922236" y="1256422"/>
            <a:ext cx="660164" cy="493914"/>
          </a:xfrm>
          <a:prstGeom prst="straightConnector1">
            <a:avLst/>
          </a:prstGeom>
          <a:noFill/>
          <a:ln w="9525" cap="flat" cmpd="sng">
            <a:solidFill>
              <a:srgbClr val="FF0000"/>
            </a:solidFill>
            <a:prstDash val="solid"/>
            <a:miter lim="800000"/>
            <a:headEnd type="none" w="sm" len="sm"/>
            <a:tailEnd type="triangle" w="med" len="med"/>
          </a:ln>
        </p:spPr>
      </p:cxnSp>
      <p:sp>
        <p:nvSpPr>
          <p:cNvPr id="953" name="Google Shape;953;p41"/>
          <p:cNvSpPr/>
          <p:nvPr/>
        </p:nvSpPr>
        <p:spPr>
          <a:xfrm>
            <a:off x="10042215" y="2642049"/>
            <a:ext cx="679731" cy="331774"/>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446800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8"/>
        <p:cNvGrpSpPr/>
        <p:nvPr/>
      </p:nvGrpSpPr>
      <p:grpSpPr>
        <a:xfrm>
          <a:off x="0" y="0"/>
          <a:ext cx="0" cy="0"/>
          <a:chOff x="0" y="0"/>
          <a:chExt cx="0" cy="0"/>
        </a:xfrm>
      </p:grpSpPr>
      <p:sp>
        <p:nvSpPr>
          <p:cNvPr id="959" name="Google Shape;959;p42"/>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60" name="Google Shape;960;p42"/>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Paste the code</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Click Import</a:t>
            </a:r>
            <a:endParaRPr/>
          </a:p>
          <a:p>
            <a:pPr marL="514350" lvl="0" indent="-336550" algn="l" rtl="0">
              <a:lnSpc>
                <a:spcPct val="90000"/>
              </a:lnSpc>
              <a:spcBef>
                <a:spcPts val="1000"/>
              </a:spcBef>
              <a:spcAft>
                <a:spcPts val="0"/>
              </a:spcAft>
              <a:buClr>
                <a:schemeClr val="dk1"/>
              </a:buClr>
              <a:buSzPts val="2800"/>
              <a:buFont typeface="Calibri"/>
              <a:buNone/>
            </a:pPr>
            <a:endParaRPr sz="2800"/>
          </a:p>
        </p:txBody>
      </p:sp>
      <p:pic>
        <p:nvPicPr>
          <p:cNvPr id="961" name="Google Shape;961;p42"/>
          <p:cNvPicPr preferRelativeResize="0"/>
          <p:nvPr/>
        </p:nvPicPr>
        <p:blipFill rotWithShape="1">
          <a:blip r:embed="rId3">
            <a:alphaModFix/>
          </a:blip>
          <a:srcRect/>
          <a:stretch/>
        </p:blipFill>
        <p:spPr>
          <a:xfrm>
            <a:off x="5422278" y="1319706"/>
            <a:ext cx="5620039" cy="4724643"/>
          </a:xfrm>
          <a:prstGeom prst="rect">
            <a:avLst/>
          </a:prstGeom>
          <a:noFill/>
          <a:ln>
            <a:noFill/>
          </a:ln>
        </p:spPr>
      </p:pic>
      <p:cxnSp>
        <p:nvCxnSpPr>
          <p:cNvPr id="962" name="Google Shape;962;p42"/>
          <p:cNvCxnSpPr/>
          <p:nvPr/>
        </p:nvCxnSpPr>
        <p:spPr>
          <a:xfrm>
            <a:off x="5251731" y="2087745"/>
            <a:ext cx="1637289" cy="533565"/>
          </a:xfrm>
          <a:prstGeom prst="straightConnector1">
            <a:avLst/>
          </a:prstGeom>
          <a:noFill/>
          <a:ln w="9525" cap="flat" cmpd="sng">
            <a:solidFill>
              <a:srgbClr val="FF0000"/>
            </a:solidFill>
            <a:prstDash val="solid"/>
            <a:miter lim="800000"/>
            <a:headEnd type="none" w="sm" len="sm"/>
            <a:tailEnd type="triangle" w="med" len="med"/>
          </a:ln>
        </p:spPr>
      </p:cxnSp>
      <p:sp>
        <p:nvSpPr>
          <p:cNvPr id="963" name="Google Shape;963;p42"/>
          <p:cNvSpPr/>
          <p:nvPr/>
        </p:nvSpPr>
        <p:spPr>
          <a:xfrm>
            <a:off x="10034124" y="5538294"/>
            <a:ext cx="865848" cy="506055"/>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750742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8"/>
        <p:cNvGrpSpPr/>
        <p:nvPr/>
      </p:nvGrpSpPr>
      <p:grpSpPr>
        <a:xfrm>
          <a:off x="0" y="0"/>
          <a:ext cx="0" cy="0"/>
          <a:chOff x="0" y="0"/>
          <a:chExt cx="0" cy="0"/>
        </a:xfrm>
      </p:grpSpPr>
      <p:sp>
        <p:nvSpPr>
          <p:cNvPr id="969" name="Google Shape;969;p43"/>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70" name="Google Shape;970;p43"/>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sz="2800"/>
              <a:t>Click Import copy</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Import complete</a:t>
            </a:r>
            <a:endParaRPr sz="2800"/>
          </a:p>
        </p:txBody>
      </p:sp>
      <p:pic>
        <p:nvPicPr>
          <p:cNvPr id="971" name="Google Shape;971;p43"/>
          <p:cNvPicPr preferRelativeResize="0"/>
          <p:nvPr/>
        </p:nvPicPr>
        <p:blipFill rotWithShape="1">
          <a:blip r:embed="rId3">
            <a:alphaModFix/>
          </a:blip>
          <a:srcRect/>
          <a:stretch/>
        </p:blipFill>
        <p:spPr>
          <a:xfrm>
            <a:off x="298432" y="3917111"/>
            <a:ext cx="3956253" cy="933498"/>
          </a:xfrm>
          <a:prstGeom prst="rect">
            <a:avLst/>
          </a:prstGeom>
          <a:noFill/>
          <a:ln>
            <a:noFill/>
          </a:ln>
        </p:spPr>
      </p:pic>
      <p:pic>
        <p:nvPicPr>
          <p:cNvPr id="972" name="Google Shape;972;p43"/>
          <p:cNvPicPr preferRelativeResize="0"/>
          <p:nvPr/>
        </p:nvPicPr>
        <p:blipFill rotWithShape="1">
          <a:blip r:embed="rId4">
            <a:alphaModFix/>
          </a:blip>
          <a:srcRect/>
          <a:stretch/>
        </p:blipFill>
        <p:spPr>
          <a:xfrm>
            <a:off x="5057522" y="2744485"/>
            <a:ext cx="6756207" cy="3166752"/>
          </a:xfrm>
          <a:prstGeom prst="rect">
            <a:avLst/>
          </a:prstGeom>
          <a:noFill/>
          <a:ln>
            <a:noFill/>
          </a:ln>
        </p:spPr>
      </p:pic>
      <p:pic>
        <p:nvPicPr>
          <p:cNvPr id="973" name="Google Shape;973;p43" descr="Chevron arrows with solid fill"/>
          <p:cNvPicPr preferRelativeResize="0"/>
          <p:nvPr/>
        </p:nvPicPr>
        <p:blipFill rotWithShape="1">
          <a:blip r:embed="rId5">
            <a:alphaModFix/>
          </a:blip>
          <a:srcRect/>
          <a:stretch/>
        </p:blipFill>
        <p:spPr>
          <a:xfrm>
            <a:off x="4411916" y="4181743"/>
            <a:ext cx="488375" cy="488375"/>
          </a:xfrm>
          <a:prstGeom prst="rect">
            <a:avLst/>
          </a:prstGeom>
          <a:noFill/>
          <a:ln>
            <a:noFill/>
          </a:ln>
        </p:spPr>
      </p:pic>
      <p:sp>
        <p:nvSpPr>
          <p:cNvPr id="974" name="Google Shape;974;p43"/>
          <p:cNvSpPr/>
          <p:nvPr/>
        </p:nvSpPr>
        <p:spPr>
          <a:xfrm>
            <a:off x="3107342" y="4383860"/>
            <a:ext cx="1147343" cy="466749"/>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053215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9"/>
        <p:cNvGrpSpPr/>
        <p:nvPr/>
      </p:nvGrpSpPr>
      <p:grpSpPr>
        <a:xfrm>
          <a:off x="0" y="0"/>
          <a:ext cx="0" cy="0"/>
          <a:chOff x="0" y="0"/>
          <a:chExt cx="0" cy="0"/>
        </a:xfrm>
      </p:grpSpPr>
      <p:sp>
        <p:nvSpPr>
          <p:cNvPr id="980" name="Google Shape;980;p44"/>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81" name="Google Shape;981;p44"/>
          <p:cNvSpPr txBox="1">
            <a:spLocks noGrp="1"/>
          </p:cNvSpPr>
          <p:nvPr>
            <p:ph type="body" idx="1"/>
          </p:nvPr>
        </p:nvSpPr>
        <p:spPr>
          <a:xfrm>
            <a:off x="666243" y="1319706"/>
            <a:ext cx="9173671" cy="279914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Click Deploy</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Run the flow by clicking the inject trigger</a:t>
            </a:r>
            <a:endParaRPr/>
          </a:p>
        </p:txBody>
      </p:sp>
      <p:pic>
        <p:nvPicPr>
          <p:cNvPr id="982" name="Google Shape;982;p44" descr="Chevron arrows with solid fill"/>
          <p:cNvPicPr preferRelativeResize="0"/>
          <p:nvPr/>
        </p:nvPicPr>
        <p:blipFill rotWithShape="1">
          <a:blip r:embed="rId3">
            <a:alphaModFix/>
          </a:blip>
          <a:srcRect/>
          <a:stretch/>
        </p:blipFill>
        <p:spPr>
          <a:xfrm>
            <a:off x="5451970" y="4452643"/>
            <a:ext cx="488375" cy="488375"/>
          </a:xfrm>
          <a:prstGeom prst="rect">
            <a:avLst/>
          </a:prstGeom>
          <a:noFill/>
          <a:ln>
            <a:noFill/>
          </a:ln>
        </p:spPr>
      </p:pic>
      <p:pic>
        <p:nvPicPr>
          <p:cNvPr id="983" name="Google Shape;983;p44"/>
          <p:cNvPicPr preferRelativeResize="0"/>
          <p:nvPr/>
        </p:nvPicPr>
        <p:blipFill rotWithShape="1">
          <a:blip r:embed="rId4">
            <a:alphaModFix/>
          </a:blip>
          <a:srcRect l="41931"/>
          <a:stretch/>
        </p:blipFill>
        <p:spPr>
          <a:xfrm>
            <a:off x="609600" y="2442874"/>
            <a:ext cx="4754075" cy="3837332"/>
          </a:xfrm>
          <a:prstGeom prst="rect">
            <a:avLst/>
          </a:prstGeom>
          <a:noFill/>
          <a:ln>
            <a:noFill/>
          </a:ln>
        </p:spPr>
      </p:pic>
      <p:sp>
        <p:nvSpPr>
          <p:cNvPr id="984" name="Google Shape;984;p44"/>
          <p:cNvSpPr/>
          <p:nvPr/>
        </p:nvSpPr>
        <p:spPr>
          <a:xfrm>
            <a:off x="4090602" y="2338598"/>
            <a:ext cx="1039748" cy="51789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985" name="Google Shape;985;p44"/>
          <p:cNvPicPr preferRelativeResize="0"/>
          <p:nvPr/>
        </p:nvPicPr>
        <p:blipFill rotWithShape="1">
          <a:blip r:embed="rId5">
            <a:alphaModFix/>
          </a:blip>
          <a:srcRect/>
          <a:stretch/>
        </p:blipFill>
        <p:spPr>
          <a:xfrm>
            <a:off x="6028640" y="2982930"/>
            <a:ext cx="6039090" cy="2799140"/>
          </a:xfrm>
          <a:prstGeom prst="rect">
            <a:avLst/>
          </a:prstGeom>
          <a:noFill/>
          <a:ln>
            <a:noFill/>
          </a:ln>
        </p:spPr>
      </p:pic>
      <p:cxnSp>
        <p:nvCxnSpPr>
          <p:cNvPr id="986" name="Google Shape;986;p44"/>
          <p:cNvCxnSpPr/>
          <p:nvPr/>
        </p:nvCxnSpPr>
        <p:spPr>
          <a:xfrm>
            <a:off x="6112092" y="3339782"/>
            <a:ext cx="730981" cy="178436"/>
          </a:xfrm>
          <a:prstGeom prst="straightConnector1">
            <a:avLst/>
          </a:prstGeom>
          <a:noFill/>
          <a:ln w="9525" cap="flat" cmpd="sng">
            <a:solidFill>
              <a:srgbClr val="FF0000"/>
            </a:solidFill>
            <a:prstDash val="solid"/>
            <a:miter lim="800000"/>
            <a:headEnd type="none" w="sm" len="sm"/>
            <a:tailEnd type="triangle" w="med" len="med"/>
          </a:ln>
        </p:spPr>
      </p:cxnSp>
      <p:cxnSp>
        <p:nvCxnSpPr>
          <p:cNvPr id="987" name="Google Shape;987;p44"/>
          <p:cNvCxnSpPr/>
          <p:nvPr/>
        </p:nvCxnSpPr>
        <p:spPr>
          <a:xfrm>
            <a:off x="10891880" y="2783660"/>
            <a:ext cx="755257" cy="365683"/>
          </a:xfrm>
          <a:prstGeom prst="straightConnector1">
            <a:avLst/>
          </a:prstGeom>
          <a:noFill/>
          <a:ln w="9525" cap="flat" cmpd="sng">
            <a:solidFill>
              <a:srgbClr val="FF0000"/>
            </a:solidFill>
            <a:prstDash val="solid"/>
            <a:miter lim="800000"/>
            <a:headEnd type="none" w="sm" len="sm"/>
            <a:tailEnd type="triangle" w="med" len="med"/>
          </a:ln>
        </p:spPr>
      </p:cxnSp>
      <p:cxnSp>
        <p:nvCxnSpPr>
          <p:cNvPr id="988" name="Google Shape;988;p44"/>
          <p:cNvCxnSpPr/>
          <p:nvPr/>
        </p:nvCxnSpPr>
        <p:spPr>
          <a:xfrm>
            <a:off x="10317348" y="3295608"/>
            <a:ext cx="511144" cy="266783"/>
          </a:xfrm>
          <a:prstGeom prst="straightConnector1">
            <a:avLst/>
          </a:prstGeom>
          <a:noFill/>
          <a:ln w="9525"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1804642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3"/>
        <p:cNvGrpSpPr/>
        <p:nvPr/>
      </p:nvGrpSpPr>
      <p:grpSpPr>
        <a:xfrm>
          <a:off x="0" y="0"/>
          <a:ext cx="0" cy="0"/>
          <a:chOff x="0" y="0"/>
          <a:chExt cx="0" cy="0"/>
        </a:xfrm>
      </p:grpSpPr>
      <p:sp>
        <p:nvSpPr>
          <p:cNvPr id="994" name="Google Shape;994;p45"/>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995" name="Google Shape;995;p45"/>
          <p:cNvSpPr txBox="1">
            <a:spLocks noGrp="1"/>
          </p:cNvSpPr>
          <p:nvPr>
            <p:ph type="body" idx="1"/>
          </p:nvPr>
        </p:nvSpPr>
        <p:spPr>
          <a:xfrm>
            <a:off x="666244" y="1319706"/>
            <a:ext cx="6875858" cy="2109294"/>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To open the map, copy the URL as below</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Open new</a:t>
            </a:r>
            <a:r>
              <a:rPr lang="en-US"/>
              <a:t> tab and paste the URL</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Add wo</a:t>
            </a:r>
            <a:r>
              <a:rPr lang="en-US"/>
              <a:t>rldmap at the end of /</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sz="2800"/>
              <a:t>Press </a:t>
            </a:r>
            <a:r>
              <a:rPr lang="en-US"/>
              <a:t>Enter</a:t>
            </a:r>
            <a:endParaRPr sz="2800"/>
          </a:p>
        </p:txBody>
      </p:sp>
      <p:pic>
        <p:nvPicPr>
          <p:cNvPr id="996" name="Google Shape;996;p45" descr="Chevron arrows with solid fill"/>
          <p:cNvPicPr preferRelativeResize="0"/>
          <p:nvPr/>
        </p:nvPicPr>
        <p:blipFill rotWithShape="1">
          <a:blip r:embed="rId3">
            <a:alphaModFix/>
          </a:blip>
          <a:srcRect/>
          <a:stretch/>
        </p:blipFill>
        <p:spPr>
          <a:xfrm>
            <a:off x="4719413" y="4609191"/>
            <a:ext cx="488375" cy="488375"/>
          </a:xfrm>
          <a:prstGeom prst="rect">
            <a:avLst/>
          </a:prstGeom>
          <a:noFill/>
          <a:ln>
            <a:noFill/>
          </a:ln>
        </p:spPr>
      </p:pic>
      <p:pic>
        <p:nvPicPr>
          <p:cNvPr id="997" name="Google Shape;997;p45"/>
          <p:cNvPicPr preferRelativeResize="0"/>
          <p:nvPr/>
        </p:nvPicPr>
        <p:blipFill rotWithShape="1">
          <a:blip r:embed="rId4">
            <a:alphaModFix/>
          </a:blip>
          <a:srcRect r="15254"/>
          <a:stretch/>
        </p:blipFill>
        <p:spPr>
          <a:xfrm>
            <a:off x="140289" y="3407407"/>
            <a:ext cx="4426157" cy="2891944"/>
          </a:xfrm>
          <a:prstGeom prst="rect">
            <a:avLst/>
          </a:prstGeom>
          <a:noFill/>
          <a:ln>
            <a:noFill/>
          </a:ln>
        </p:spPr>
      </p:pic>
      <p:sp>
        <p:nvSpPr>
          <p:cNvPr id="998" name="Google Shape;998;p45"/>
          <p:cNvSpPr/>
          <p:nvPr/>
        </p:nvSpPr>
        <p:spPr>
          <a:xfrm>
            <a:off x="1011504" y="3503848"/>
            <a:ext cx="873940" cy="420786"/>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999" name="Google Shape;999;p45"/>
          <p:cNvPicPr preferRelativeResize="0"/>
          <p:nvPr/>
        </p:nvPicPr>
        <p:blipFill rotWithShape="1">
          <a:blip r:embed="rId5">
            <a:alphaModFix/>
          </a:blip>
          <a:srcRect/>
          <a:stretch/>
        </p:blipFill>
        <p:spPr>
          <a:xfrm>
            <a:off x="5502584" y="2844881"/>
            <a:ext cx="5677912" cy="3366425"/>
          </a:xfrm>
          <a:prstGeom prst="rect">
            <a:avLst/>
          </a:prstGeom>
          <a:noFill/>
          <a:ln>
            <a:noFill/>
          </a:ln>
        </p:spPr>
      </p:pic>
      <p:sp>
        <p:nvSpPr>
          <p:cNvPr id="1000" name="Google Shape;1000;p45"/>
          <p:cNvSpPr/>
          <p:nvPr/>
        </p:nvSpPr>
        <p:spPr>
          <a:xfrm>
            <a:off x="6319880" y="2977869"/>
            <a:ext cx="1748177" cy="55150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100207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5"/>
        <p:cNvGrpSpPr/>
        <p:nvPr/>
      </p:nvGrpSpPr>
      <p:grpSpPr>
        <a:xfrm>
          <a:off x="0" y="0"/>
          <a:ext cx="0" cy="0"/>
          <a:chOff x="0" y="0"/>
          <a:chExt cx="0" cy="0"/>
        </a:xfrm>
      </p:grpSpPr>
      <p:sp>
        <p:nvSpPr>
          <p:cNvPr id="1006" name="Google Shape;1006;p46"/>
          <p:cNvSpPr txBox="1">
            <a:spLocks noGrp="1"/>
          </p:cNvSpPr>
          <p:nvPr>
            <p:ph type="title"/>
          </p:nvPr>
        </p:nvSpPr>
        <p:spPr>
          <a:xfrm>
            <a:off x="609600" y="356219"/>
            <a:ext cx="10972800" cy="863118"/>
          </a:xfrm>
          <a:prstGeom prst="rect">
            <a:avLst/>
          </a:prstGeom>
          <a:noFill/>
          <a:ln>
            <a:noFill/>
          </a:ln>
        </p:spPr>
        <p:txBody>
          <a:bodyPr spcFirstLastPara="1" wrap="square" lIns="91425" tIns="45700" rIns="91425" bIns="45700" anchor="ctr" anchorCtr="0">
            <a:noAutofit/>
          </a:bodyPr>
          <a:lstStyle/>
          <a:p>
            <a:pPr lvl="0" algn="ctr">
              <a:buClr>
                <a:srgbClr val="0066CC"/>
              </a:buClr>
              <a:buSzPts val="4800"/>
            </a:pPr>
            <a:r>
              <a:rPr lang="en-US" sz="4800" b="1" dirty="0" err="1">
                <a:solidFill>
                  <a:srgbClr val="0066CC"/>
                </a:solidFill>
                <a:latin typeface="Arial"/>
                <a:ea typeface="Arial"/>
                <a:cs typeface="Arial"/>
                <a:sym typeface="Arial"/>
              </a:rPr>
              <a:t>IoT</a:t>
            </a:r>
            <a:r>
              <a:rPr lang="en-US" sz="4800" b="1" dirty="0">
                <a:solidFill>
                  <a:srgbClr val="0066CC"/>
                </a:solidFill>
                <a:latin typeface="Arial"/>
                <a:ea typeface="Arial"/>
                <a:cs typeface="Arial"/>
                <a:sym typeface="Arial"/>
              </a:rPr>
              <a:t> – Node-RED</a:t>
            </a:r>
            <a:endParaRPr sz="4800" b="1" dirty="0">
              <a:solidFill>
                <a:srgbClr val="0066CC"/>
              </a:solidFill>
              <a:latin typeface="Arial"/>
              <a:ea typeface="Arial"/>
              <a:cs typeface="Arial"/>
              <a:sym typeface="Arial"/>
            </a:endParaRPr>
          </a:p>
        </p:txBody>
      </p:sp>
      <p:sp>
        <p:nvSpPr>
          <p:cNvPr id="1007" name="Google Shape;1007;p46"/>
          <p:cNvSpPr txBox="1">
            <a:spLocks noGrp="1"/>
          </p:cNvSpPr>
          <p:nvPr>
            <p:ph type="body" idx="1"/>
          </p:nvPr>
        </p:nvSpPr>
        <p:spPr>
          <a:xfrm>
            <a:off x="666243" y="1319706"/>
            <a:ext cx="9011831" cy="21092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Zoom and drag to achieve the best result of the tracker</a:t>
            </a:r>
            <a:endParaRPr sz="2800" dirty="0"/>
          </a:p>
        </p:txBody>
      </p:sp>
      <p:pic>
        <p:nvPicPr>
          <p:cNvPr id="1008" name="Google Shape;1008;p46"/>
          <p:cNvPicPr preferRelativeResize="0"/>
          <p:nvPr/>
        </p:nvPicPr>
        <p:blipFill rotWithShape="1">
          <a:blip r:embed="rId3">
            <a:alphaModFix/>
          </a:blip>
          <a:srcRect/>
          <a:stretch/>
        </p:blipFill>
        <p:spPr>
          <a:xfrm>
            <a:off x="2145481" y="1789703"/>
            <a:ext cx="7901037" cy="4359706"/>
          </a:xfrm>
          <a:prstGeom prst="rect">
            <a:avLst/>
          </a:prstGeom>
          <a:noFill/>
          <a:ln>
            <a:noFill/>
          </a:ln>
        </p:spPr>
      </p:pic>
    </p:spTree>
    <p:extLst>
      <p:ext uri="{BB962C8B-B14F-4D97-AF65-F5344CB8AC3E}">
        <p14:creationId xmlns:p14="http://schemas.microsoft.com/office/powerpoint/2010/main" val="3276865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up of a circuit board&#10;&#10;Description automatically generated with medium confidence">
            <a:extLst>
              <a:ext uri="{FF2B5EF4-FFF2-40B4-BE49-F238E27FC236}">
                <a16:creationId xmlns:a16="http://schemas.microsoft.com/office/drawing/2014/main" id="{8F31ABE0-8ACD-0A0A-CD7E-F36EC6B3250C}"/>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FED590-1D5C-E3C3-FD17-A60512565D95}"/>
              </a:ext>
            </a:extLst>
          </p:cNvPr>
          <p:cNvSpPr>
            <a:spLocks noGrp="1"/>
          </p:cNvSpPr>
          <p:nvPr>
            <p:ph type="title"/>
          </p:nvPr>
        </p:nvSpPr>
        <p:spPr>
          <a:xfrm>
            <a:off x="477981" y="1122363"/>
            <a:ext cx="5766408" cy="3204134"/>
          </a:xfrm>
        </p:spPr>
        <p:txBody>
          <a:bodyPr vert="horz" lIns="91440" tIns="45720" rIns="91440" bIns="45720" rtlCol="0" anchor="b">
            <a:normAutofit/>
          </a:bodyPr>
          <a:lstStyle/>
          <a:p>
            <a:r>
              <a:rPr lang="en-US" sz="4800" b="1" dirty="0">
                <a:latin typeface="+mj-lt"/>
              </a:rPr>
              <a:t>INTRODUCTION TO EMBEDDED SYSTEM</a:t>
            </a:r>
          </a:p>
        </p:txBody>
      </p:sp>
      <p:sp>
        <p:nvSpPr>
          <p:cNvPr id="3" name="Text Placeholder 2">
            <a:extLst>
              <a:ext uri="{FF2B5EF4-FFF2-40B4-BE49-F238E27FC236}">
                <a16:creationId xmlns:a16="http://schemas.microsoft.com/office/drawing/2014/main" id="{C722BA37-6FB6-06F8-1D1A-9265C4FE22CE}"/>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dirty="0">
                <a:solidFill>
                  <a:schemeClr val="tx1"/>
                </a:solidFill>
              </a:rPr>
              <a:t>Embedded System</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661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F6EF07-0269-4959-34B5-D37783531DB1}"/>
              </a:ext>
            </a:extLst>
          </p:cNvPr>
          <p:cNvSpPr>
            <a:spLocks noGrp="1"/>
          </p:cNvSpPr>
          <p:nvPr>
            <p:ph type="title"/>
          </p:nvPr>
        </p:nvSpPr>
        <p:spPr>
          <a:xfrm>
            <a:off x="838200" y="80156"/>
            <a:ext cx="10515600" cy="1019970"/>
          </a:xfrm>
        </p:spPr>
        <p:txBody>
          <a:bodyPr/>
          <a:lstStyle/>
          <a:p>
            <a:pPr algn="ctr"/>
            <a:r>
              <a:rPr lang="en-MY" dirty="0"/>
              <a:t>Similarity?</a:t>
            </a:r>
          </a:p>
        </p:txBody>
      </p:sp>
      <p:pic>
        <p:nvPicPr>
          <p:cNvPr id="9" name="Picture 8">
            <a:extLst>
              <a:ext uri="{FF2B5EF4-FFF2-40B4-BE49-F238E27FC236}">
                <a16:creationId xmlns:a16="http://schemas.microsoft.com/office/drawing/2014/main" id="{9F56AD65-F949-D1E4-237A-F85369E8F1B1}"/>
              </a:ext>
            </a:extLst>
          </p:cNvPr>
          <p:cNvPicPr>
            <a:picLocks noChangeAspect="1"/>
          </p:cNvPicPr>
          <p:nvPr/>
        </p:nvPicPr>
        <p:blipFill>
          <a:blip r:embed="rId2"/>
          <a:stretch>
            <a:fillRect/>
          </a:stretch>
        </p:blipFill>
        <p:spPr>
          <a:xfrm>
            <a:off x="2156916" y="1100126"/>
            <a:ext cx="7878167" cy="4982550"/>
          </a:xfrm>
          <a:prstGeom prst="rect">
            <a:avLst/>
          </a:prstGeom>
        </p:spPr>
      </p:pic>
      <p:sp>
        <p:nvSpPr>
          <p:cNvPr id="13" name="Content Placeholder 2">
            <a:extLst>
              <a:ext uri="{FF2B5EF4-FFF2-40B4-BE49-F238E27FC236}">
                <a16:creationId xmlns:a16="http://schemas.microsoft.com/office/drawing/2014/main" id="{BF827A26-6AEB-1B89-4FE8-63C4A5F4E95B}"/>
              </a:ext>
            </a:extLst>
          </p:cNvPr>
          <p:cNvSpPr>
            <a:spLocks noGrp="1"/>
          </p:cNvSpPr>
          <p:nvPr>
            <p:ph idx="1"/>
          </p:nvPr>
        </p:nvSpPr>
        <p:spPr>
          <a:xfrm>
            <a:off x="600693" y="5205424"/>
            <a:ext cx="11465560" cy="1104900"/>
          </a:xfrm>
          <a:solidFill>
            <a:schemeClr val="bg1"/>
          </a:solidFill>
        </p:spPr>
        <p:txBody>
          <a:bodyPr>
            <a:normAutofit/>
          </a:bodyPr>
          <a:lstStyle/>
          <a:p>
            <a:pPr marL="0" indent="0">
              <a:buNone/>
            </a:pPr>
            <a:r>
              <a:rPr lang="en-US" sz="2400" b="1" dirty="0">
                <a:solidFill>
                  <a:srgbClr val="212529"/>
                </a:solidFill>
                <a:latin typeface="Suisse"/>
              </a:rPr>
              <a:t>E</a:t>
            </a:r>
            <a:r>
              <a:rPr lang="en-US" sz="2400" b="1" i="0" dirty="0">
                <a:solidFill>
                  <a:srgbClr val="212529"/>
                </a:solidFill>
                <a:effectLst/>
                <a:latin typeface="Suisse"/>
              </a:rPr>
              <a:t>mbedded system</a:t>
            </a:r>
            <a:r>
              <a:rPr lang="en-US" sz="2400" b="0" i="0" dirty="0">
                <a:solidFill>
                  <a:srgbClr val="212529"/>
                </a:solidFill>
                <a:effectLst/>
                <a:latin typeface="Suisse"/>
              </a:rPr>
              <a:t>: </a:t>
            </a:r>
            <a:r>
              <a:rPr lang="en-US" sz="2400" b="0" i="0" dirty="0">
                <a:solidFill>
                  <a:srgbClr val="FF0000"/>
                </a:solidFill>
                <a:effectLst/>
                <a:latin typeface="Suisse"/>
              </a:rPr>
              <a:t>microprocessor-</a:t>
            </a:r>
            <a:r>
              <a:rPr lang="en-US" sz="2400" b="0" i="0" dirty="0">
                <a:solidFill>
                  <a:srgbClr val="212529"/>
                </a:solidFill>
                <a:effectLst/>
                <a:latin typeface="Suisse"/>
              </a:rPr>
              <a:t> or </a:t>
            </a:r>
            <a:r>
              <a:rPr lang="en-US" sz="2400" b="0" i="0" dirty="0">
                <a:solidFill>
                  <a:srgbClr val="FF0000"/>
                </a:solidFill>
                <a:effectLst/>
                <a:latin typeface="Suisse"/>
              </a:rPr>
              <a:t>microcontroller-based</a:t>
            </a:r>
            <a:r>
              <a:rPr lang="en-US" sz="2400" b="0" i="0" dirty="0">
                <a:solidFill>
                  <a:srgbClr val="212529"/>
                </a:solidFill>
                <a:effectLst/>
                <a:latin typeface="Suisse"/>
              </a:rPr>
              <a:t> system of hardware and software designed to perform </a:t>
            </a:r>
            <a:r>
              <a:rPr lang="en-US" sz="2400" b="0" i="0" dirty="0">
                <a:solidFill>
                  <a:srgbClr val="FF0000"/>
                </a:solidFill>
                <a:effectLst/>
                <a:latin typeface="Suisse"/>
              </a:rPr>
              <a:t>dedicated functions </a:t>
            </a:r>
            <a:r>
              <a:rPr lang="en-US" sz="2400" b="0" i="0" dirty="0">
                <a:solidFill>
                  <a:srgbClr val="212529"/>
                </a:solidFill>
                <a:effectLst/>
                <a:latin typeface="Suisse"/>
              </a:rPr>
              <a:t>within a larger mechanical or electrical system.</a:t>
            </a:r>
            <a:endParaRPr lang="en-MY" sz="2400" dirty="0"/>
          </a:p>
        </p:txBody>
      </p:sp>
      <p:pic>
        <p:nvPicPr>
          <p:cNvPr id="1026" name="Picture 2" descr="The 4 Best Drones for Photos and Video 2022 | Reviews by Wirecutter">
            <a:extLst>
              <a:ext uri="{FF2B5EF4-FFF2-40B4-BE49-F238E27FC236}">
                <a16:creationId xmlns:a16="http://schemas.microsoft.com/office/drawing/2014/main" id="{177D6111-E1EC-5C47-0F6F-E755A8721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694" y="4230137"/>
            <a:ext cx="1395906" cy="930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7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additive="base">
                                        <p:cTn id="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BC77-5E81-6487-178A-963A1AE029C9}"/>
              </a:ext>
            </a:extLst>
          </p:cNvPr>
          <p:cNvSpPr>
            <a:spLocks noGrp="1"/>
          </p:cNvSpPr>
          <p:nvPr>
            <p:ph type="title"/>
          </p:nvPr>
        </p:nvSpPr>
        <p:spPr>
          <a:xfrm>
            <a:off x="838200" y="293211"/>
            <a:ext cx="10515600" cy="1019970"/>
          </a:xfrm>
        </p:spPr>
        <p:txBody>
          <a:bodyPr/>
          <a:lstStyle/>
          <a:p>
            <a:r>
              <a:rPr lang="en-MY" dirty="0"/>
              <a:t>Embedded System vs. General Purpose</a:t>
            </a:r>
          </a:p>
        </p:txBody>
      </p:sp>
      <p:graphicFrame>
        <p:nvGraphicFramePr>
          <p:cNvPr id="5" name="Group 1218">
            <a:extLst>
              <a:ext uri="{FF2B5EF4-FFF2-40B4-BE49-F238E27FC236}">
                <a16:creationId xmlns:a16="http://schemas.microsoft.com/office/drawing/2014/main" id="{FFEE2D8E-8966-86FF-7A6D-08E0521A5C35}"/>
              </a:ext>
            </a:extLst>
          </p:cNvPr>
          <p:cNvGraphicFramePr>
            <a:graphicFrameLocks/>
          </p:cNvGraphicFramePr>
          <p:nvPr/>
        </p:nvGraphicFramePr>
        <p:xfrm>
          <a:off x="459740" y="1858343"/>
          <a:ext cx="11465560" cy="3680644"/>
        </p:xfrm>
        <a:graphic>
          <a:graphicData uri="http://schemas.openxmlformats.org/drawingml/2006/table">
            <a:tbl>
              <a:tblPr/>
              <a:tblGrid>
                <a:gridCol w="5732780">
                  <a:extLst>
                    <a:ext uri="{9D8B030D-6E8A-4147-A177-3AD203B41FA5}">
                      <a16:colId xmlns:a16="http://schemas.microsoft.com/office/drawing/2014/main" val="20000"/>
                    </a:ext>
                  </a:extLst>
                </a:gridCol>
                <a:gridCol w="5732780">
                  <a:extLst>
                    <a:ext uri="{9D8B030D-6E8A-4147-A177-3AD203B41FA5}">
                      <a16:colId xmlns:a16="http://schemas.microsoft.com/office/drawing/2014/main" val="20001"/>
                    </a:ext>
                  </a:extLst>
                </a:gridCol>
              </a:tblGrid>
              <a:tr h="38896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cs typeface="Arial" charset="0"/>
                        </a:rPr>
                        <a:t>General Purpose Computer</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80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cs typeface="Arial" charset="0"/>
                        </a:rPr>
                        <a:t>Embedded system</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8000"/>
                    </a:solidFill>
                  </a:tcPr>
                </a:tc>
                <a:extLst>
                  <a:ext uri="{0D108BD9-81ED-4DB2-BD59-A6C34878D82A}">
                    <a16:rowId xmlns:a16="http://schemas.microsoft.com/office/drawing/2014/main" val="10000"/>
                  </a:ext>
                </a:extLst>
              </a:tr>
              <a:tr h="5964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Intended to run a fully general set  of applications</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E4E4F2"/>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Runs a single or limited applications often known at design time</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E4E4F2"/>
                    </a:solidFill>
                  </a:tcPr>
                </a:tc>
                <a:extLst>
                  <a:ext uri="{0D108BD9-81ED-4DB2-BD59-A6C34878D82A}">
                    <a16:rowId xmlns:a16="http://schemas.microsoft.com/office/drawing/2014/main" val="10001"/>
                  </a:ext>
                </a:extLst>
              </a:tr>
              <a:tr h="85575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Resources are plenty,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Faster is always better</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E4E4F2"/>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Resources are scarce, operates in fixed run-time constraints, additional performance may not be useful/valuable</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E4E4F2"/>
                    </a:solidFill>
                  </a:tcPr>
                </a:tc>
                <a:extLst>
                  <a:ext uri="{0D108BD9-81ED-4DB2-BD59-A6C34878D82A}">
                    <a16:rowId xmlns:a16="http://schemas.microsoft.com/office/drawing/2014/main" val="10003"/>
                  </a:ext>
                </a:extLst>
              </a:tr>
              <a:tr h="1633752">
                <a:tc>
                  <a:txBody>
                    <a:bodyPr/>
                    <a:lstStyle/>
                    <a:p>
                      <a:pPr marL="234950" marR="0" lvl="0" indent="-23495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Differentiating features:</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Speed (need not be fully predictable)</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Cost (</a:t>
                      </a:r>
                      <a:r>
                        <a:rPr kumimoji="0" lang="en-US" sz="1800" b="0" i="0" u="none" strike="noStrike" cap="none" normalizeH="0" baseline="0" dirty="0" err="1">
                          <a:ln>
                            <a:noFill/>
                          </a:ln>
                          <a:solidFill>
                            <a:schemeClr val="tx1"/>
                          </a:solidFill>
                          <a:effectLst/>
                          <a:latin typeface="Arial" charset="0"/>
                          <a:cs typeface="Arial" charset="0"/>
                        </a:rPr>
                        <a:t>eg</a:t>
                      </a:r>
                      <a:r>
                        <a:rPr kumimoji="0" lang="en-US" sz="1800" b="0" i="0" u="none" strike="noStrike" cap="none" normalizeH="0" baseline="0" dirty="0">
                          <a:ln>
                            <a:noFill/>
                          </a:ln>
                          <a:solidFill>
                            <a:schemeClr val="tx1"/>
                          </a:solidFill>
                          <a:effectLst/>
                          <a:latin typeface="Arial" charset="0"/>
                          <a:cs typeface="Arial" charset="0"/>
                        </a:rPr>
                        <a:t> RM3k </a:t>
                      </a:r>
                      <a:r>
                        <a:rPr kumimoji="0" lang="en-US" sz="1800" b="0" i="0" u="none" strike="noStrike" cap="none" normalizeH="0" baseline="0" dirty="0" err="1">
                          <a:ln>
                            <a:noFill/>
                          </a:ln>
                          <a:solidFill>
                            <a:schemeClr val="tx1"/>
                          </a:solidFill>
                          <a:effectLst/>
                          <a:latin typeface="Arial" charset="0"/>
                          <a:cs typeface="Arial" charset="0"/>
                        </a:rPr>
                        <a:t>vs</a:t>
                      </a:r>
                      <a:r>
                        <a:rPr kumimoji="0" lang="en-US" sz="1800" b="0" i="0" u="none" strike="noStrike" cap="none" normalizeH="0" baseline="0" dirty="0">
                          <a:ln>
                            <a:noFill/>
                          </a:ln>
                          <a:solidFill>
                            <a:schemeClr val="tx1"/>
                          </a:solidFill>
                          <a:effectLst/>
                          <a:latin typeface="Arial" charset="0"/>
                          <a:cs typeface="Arial" charset="0"/>
                        </a:rPr>
                        <a:t> RM5k per laptop)</a:t>
                      </a:r>
                    </a:p>
                    <a:p>
                      <a:pPr marL="234950" marR="0" lvl="0" indent="-234950" algn="l" defTabSz="914400" rtl="0" eaLnBrk="0" fontAlgn="base" latinLnBrk="0" hangingPunct="0">
                        <a:lnSpc>
                          <a:spcPct val="100000"/>
                        </a:lnSpc>
                        <a:spcBef>
                          <a:spcPct val="0"/>
                        </a:spcBef>
                        <a:spcAft>
                          <a:spcPct val="0"/>
                        </a:spcAft>
                        <a:buClrTx/>
                        <a:buSzTx/>
                        <a:buFontTx/>
                        <a:buChar char="•"/>
                        <a:tabLst/>
                        <a:defRPr/>
                      </a:pPr>
                      <a:r>
                        <a:rPr kumimoji="0" lang="en-US" sz="1800" b="0" i="0" u="none" strike="noStrike" cap="none" normalizeH="0" baseline="0" dirty="0">
                          <a:ln>
                            <a:noFill/>
                          </a:ln>
                          <a:solidFill>
                            <a:schemeClr val="tx1"/>
                          </a:solidFill>
                          <a:effectLst/>
                          <a:latin typeface="Arial" charset="0"/>
                          <a:cs typeface="Arial" charset="0"/>
                        </a:rPr>
                        <a:t>Software compatibility</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234950" marR="0" lvl="0" indent="-23495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Differentiating features:</a:t>
                      </a:r>
                    </a:p>
                    <a:p>
                      <a:pPr marL="234950" marR="0" lvl="0" indent="-234950" algn="l" defTabSz="914400" rtl="0" eaLnBrk="0" fontAlgn="base" latinLnBrk="0" hangingPunct="0">
                        <a:lnSpc>
                          <a:spcPct val="100000"/>
                        </a:lnSpc>
                        <a:spcBef>
                          <a:spcPct val="0"/>
                        </a:spcBef>
                        <a:spcAft>
                          <a:spcPct val="0"/>
                        </a:spcAft>
                        <a:buClrTx/>
                        <a:buSzTx/>
                        <a:buFontTx/>
                        <a:buChar char="•"/>
                        <a:tabLst/>
                        <a:defRPr/>
                      </a:pPr>
                      <a:r>
                        <a:rPr kumimoji="0" lang="en-US" sz="1800" b="0" i="0" u="none" strike="noStrike" cap="none" normalizeH="0" baseline="0" dirty="0">
                          <a:ln>
                            <a:noFill/>
                          </a:ln>
                          <a:solidFill>
                            <a:schemeClr val="tx1"/>
                          </a:solidFill>
                          <a:effectLst/>
                          <a:latin typeface="Arial" charset="0"/>
                          <a:cs typeface="Arial" charset="0"/>
                        </a:rPr>
                        <a:t>Speed (must be predictable)</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Power</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Cost (</a:t>
                      </a:r>
                      <a:r>
                        <a:rPr kumimoji="0" lang="en-US" sz="1800" b="0" i="0" u="none" strike="noStrike" cap="none" normalizeH="0" baseline="0" dirty="0" err="1">
                          <a:ln>
                            <a:noFill/>
                          </a:ln>
                          <a:solidFill>
                            <a:schemeClr val="tx1"/>
                          </a:solidFill>
                          <a:effectLst/>
                          <a:latin typeface="Arial" charset="0"/>
                          <a:cs typeface="Arial" charset="0"/>
                        </a:rPr>
                        <a:t>eg</a:t>
                      </a:r>
                      <a:r>
                        <a:rPr kumimoji="0" lang="en-US" sz="1800" b="0" i="0" u="none" strike="noStrike" cap="none" normalizeH="0" baseline="0" dirty="0">
                          <a:ln>
                            <a:noFill/>
                          </a:ln>
                          <a:solidFill>
                            <a:schemeClr val="tx1"/>
                          </a:solidFill>
                          <a:effectLst/>
                          <a:latin typeface="Arial" charset="0"/>
                          <a:cs typeface="Arial" charset="0"/>
                        </a:rPr>
                        <a:t> RM2 </a:t>
                      </a:r>
                      <a:r>
                        <a:rPr kumimoji="0" lang="en-US" sz="1800" b="0" i="0" u="none" strike="noStrike" cap="none" normalizeH="0" baseline="0" dirty="0" err="1">
                          <a:ln>
                            <a:noFill/>
                          </a:ln>
                          <a:solidFill>
                            <a:schemeClr val="tx1"/>
                          </a:solidFill>
                          <a:effectLst/>
                          <a:latin typeface="Arial" charset="0"/>
                          <a:cs typeface="Arial" charset="0"/>
                        </a:rPr>
                        <a:t>vs</a:t>
                      </a:r>
                      <a:r>
                        <a:rPr kumimoji="0" lang="en-US" sz="1800" b="0" i="0" u="none" strike="noStrike" cap="none" normalizeH="0" baseline="0" dirty="0">
                          <a:ln>
                            <a:noFill/>
                          </a:ln>
                          <a:solidFill>
                            <a:schemeClr val="tx1"/>
                          </a:solidFill>
                          <a:effectLst/>
                          <a:latin typeface="Arial" charset="0"/>
                          <a:cs typeface="Arial" charset="0"/>
                        </a:rPr>
                        <a:t> RM2.50)</a:t>
                      </a:r>
                    </a:p>
                    <a:p>
                      <a:pPr marL="234950" marR="0" lvl="0" indent="-23495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a:ln>
                            <a:noFill/>
                          </a:ln>
                          <a:solidFill>
                            <a:schemeClr val="tx1"/>
                          </a:solidFill>
                          <a:effectLst/>
                          <a:latin typeface="Arial" charset="0"/>
                          <a:cs typeface="Arial" charset="0"/>
                        </a:rPr>
                        <a:t>Size</a:t>
                      </a:r>
                    </a:p>
                    <a:p>
                      <a:pPr marL="234950" marR="0" lvl="0" indent="-234950" algn="l" defTabSz="914400" rtl="0" eaLnBrk="0" fontAlgn="base" latinLnBrk="0" hangingPunct="0">
                        <a:lnSpc>
                          <a:spcPct val="100000"/>
                        </a:lnSpc>
                        <a:spcBef>
                          <a:spcPct val="0"/>
                        </a:spcBef>
                        <a:spcAft>
                          <a:spcPct val="0"/>
                        </a:spcAft>
                        <a:buClrTx/>
                        <a:buSzTx/>
                        <a:buFontTx/>
                        <a:buChar char="•"/>
                        <a:tabLst/>
                        <a:defRPr/>
                      </a:pPr>
                      <a:r>
                        <a:rPr kumimoji="0" lang="en-US" sz="1800" b="0" i="0" u="none" strike="noStrike" cap="none" normalizeH="0" baseline="0" dirty="0">
                          <a:ln>
                            <a:noFill/>
                          </a:ln>
                          <a:solidFill>
                            <a:schemeClr val="tx1"/>
                          </a:solidFill>
                          <a:effectLst/>
                          <a:latin typeface="Arial" charset="0"/>
                          <a:cs typeface="Arial" charset="0"/>
                        </a:rPr>
                        <a:t>Software compatibility problems</a:t>
                      </a:r>
                    </a:p>
                  </a:txBody>
                  <a:tcPr marT="45694" marB="45694"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165151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A69A7-D251-BD1D-E42F-7CC7BAD22D90}"/>
              </a:ext>
            </a:extLst>
          </p:cNvPr>
          <p:cNvPicPr>
            <a:picLocks noChangeAspect="1"/>
          </p:cNvPicPr>
          <p:nvPr/>
        </p:nvPicPr>
        <p:blipFill>
          <a:blip r:embed="rId2"/>
          <a:stretch>
            <a:fillRect/>
          </a:stretch>
        </p:blipFill>
        <p:spPr>
          <a:xfrm>
            <a:off x="4952010" y="130809"/>
            <a:ext cx="2467717" cy="5993026"/>
          </a:xfrm>
          <a:prstGeom prst="rect">
            <a:avLst/>
          </a:prstGeom>
        </p:spPr>
      </p:pic>
      <p:pic>
        <p:nvPicPr>
          <p:cNvPr id="5" name="Picture 4">
            <a:extLst>
              <a:ext uri="{FF2B5EF4-FFF2-40B4-BE49-F238E27FC236}">
                <a16:creationId xmlns:a16="http://schemas.microsoft.com/office/drawing/2014/main" id="{85483A6B-14DD-347C-B7E6-63BFD1CC79DA}"/>
              </a:ext>
            </a:extLst>
          </p:cNvPr>
          <p:cNvPicPr>
            <a:picLocks noChangeAspect="1"/>
          </p:cNvPicPr>
          <p:nvPr/>
        </p:nvPicPr>
        <p:blipFill rotWithShape="1">
          <a:blip r:embed="rId3"/>
          <a:srcRect t="1242" b="3158"/>
          <a:stretch/>
        </p:blipFill>
        <p:spPr>
          <a:xfrm>
            <a:off x="7622927" y="251287"/>
            <a:ext cx="2625478" cy="5872548"/>
          </a:xfrm>
          <a:prstGeom prst="rect">
            <a:avLst/>
          </a:prstGeom>
        </p:spPr>
      </p:pic>
      <p:sp>
        <p:nvSpPr>
          <p:cNvPr id="6" name="TextBox 5">
            <a:extLst>
              <a:ext uri="{FF2B5EF4-FFF2-40B4-BE49-F238E27FC236}">
                <a16:creationId xmlns:a16="http://schemas.microsoft.com/office/drawing/2014/main" id="{C4D8BCB6-D3BF-30D7-886B-F0551B943E39}"/>
              </a:ext>
            </a:extLst>
          </p:cNvPr>
          <p:cNvSpPr txBox="1"/>
          <p:nvPr/>
        </p:nvSpPr>
        <p:spPr>
          <a:xfrm>
            <a:off x="797469" y="2402731"/>
            <a:ext cx="415454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Calibri" panose="020F0502020204030204"/>
                <a:ea typeface="+mn-ea"/>
                <a:cs typeface="+mn-cs"/>
              </a:rPr>
              <a:t>Example of embedded products using </a:t>
            </a:r>
            <a:r>
              <a:rPr kumimoji="0" lang="en-MY" sz="3200" b="1" i="0" u="none" strike="noStrike" kern="1200" cap="none" spc="0" normalizeH="0" baseline="0" noProof="0" dirty="0">
                <a:ln>
                  <a:noFill/>
                </a:ln>
                <a:solidFill>
                  <a:srgbClr val="FF0000"/>
                </a:solidFill>
                <a:effectLst/>
                <a:uLnTx/>
                <a:uFillTx/>
                <a:latin typeface="Calibri" panose="020F0502020204030204"/>
                <a:ea typeface="+mn-ea"/>
                <a:cs typeface="+mn-cs"/>
              </a:rPr>
              <a:t>microcontroller</a:t>
            </a:r>
            <a:r>
              <a:rPr kumimoji="0" lang="en-MY"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129632726"/>
      </p:ext>
    </p:extLst>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1904</TotalTime>
  <Words>2117</Words>
  <Application>Microsoft Office PowerPoint</Application>
  <PresentationFormat>Widescreen</PresentationFormat>
  <Paragraphs>419</Paragraphs>
  <Slides>113</Slides>
  <Notes>40</Notes>
  <HiddenSlides>6</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113</vt:i4>
      </vt:variant>
    </vt:vector>
  </HeadingPairs>
  <TitlesOfParts>
    <vt:vector size="128" baseType="lpstr">
      <vt:lpstr>Helvetica Neue</vt:lpstr>
      <vt:lpstr>Suisse</vt:lpstr>
      <vt:lpstr>Wingdings</vt:lpstr>
      <vt:lpstr>Calibri Light</vt:lpstr>
      <vt:lpstr>Arial Rounded</vt:lpstr>
      <vt:lpstr>Courier New</vt:lpstr>
      <vt:lpstr>Arial</vt:lpstr>
      <vt:lpstr>Rockwell</vt:lpstr>
      <vt:lpstr>Calibri</vt:lpstr>
      <vt:lpstr>Segoe UI Emoji</vt:lpstr>
      <vt:lpstr>Open Sans</vt:lpstr>
      <vt:lpstr>2_Office Theme</vt:lpstr>
      <vt:lpstr>Office Theme</vt:lpstr>
      <vt:lpstr>3_Office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2: Knight Rider LEDs </vt:lpstr>
      <vt:lpstr>Task 2: Knight Rider LEDs </vt:lpstr>
      <vt:lpstr>PowerPoint Presentation</vt:lpstr>
      <vt:lpstr>PowerPoint Presentation</vt:lpstr>
      <vt:lpstr>Introduction to Arduino: Hardware</vt:lpstr>
      <vt:lpstr>PowerPoint Presentation</vt:lpstr>
      <vt:lpstr>PowerPoint Presentation</vt:lpstr>
      <vt:lpstr>ESP8266</vt:lpstr>
      <vt:lpstr>PowerPoint Presentation</vt:lpstr>
      <vt:lpstr>From Software Prototype (Tinkercad)  To Hardware Protoype (ESP8266) </vt:lpstr>
      <vt:lpstr>From Software Prototype (Tinkercad)  To Hardware Protoype (ESP8266) </vt:lpstr>
      <vt:lpstr>PowerPoint Presentation</vt:lpstr>
      <vt:lpstr>PowerPoint Presentation</vt:lpstr>
      <vt:lpstr>From Software Prototype (Tinkercad)  To Hardware Protoype (ESP8266) </vt:lpstr>
      <vt:lpstr>Copy C++ Code from Tinkercad,</vt:lpstr>
      <vt:lpstr>Copy C++ Code from Tinkercad, and then  Paste C++ Code in Arduino IDE</vt:lpstr>
      <vt:lpstr>Select Board</vt:lpstr>
      <vt:lpstr>Select Board and Port (it is okay if different port)</vt:lpstr>
      <vt:lpstr>Click ”Upload”</vt:lpstr>
      <vt:lpstr>Task 3: Ultrasonic Sensor Reading</vt:lpstr>
      <vt:lpstr>PowerPoint Presentation</vt:lpstr>
      <vt:lpstr>Task 3: Ultrasonic Sensor Reading</vt:lpstr>
      <vt:lpstr>PowerPoint Presentation</vt:lpstr>
      <vt:lpstr>PowerPoint Presentation</vt:lpstr>
      <vt:lpstr>PowerPoint Presentation</vt:lpstr>
      <vt:lpstr>PowerPoint Presentation</vt:lpstr>
      <vt:lpstr>PowerPoint Presentation</vt:lpstr>
      <vt:lpstr>XDK 110</vt:lpstr>
      <vt:lpstr>Dashboard</vt:lpstr>
      <vt:lpstr>Sensor, Network and Dashboard</vt:lpstr>
      <vt:lpstr>PowerPoint Presentation</vt:lpstr>
      <vt:lpstr>PowerPoint Presentation</vt:lpstr>
      <vt:lpstr>IoT – Node-RED</vt:lpstr>
      <vt:lpstr>IoT – Node-RED</vt:lpstr>
      <vt:lpstr>IoT – Node-RED</vt:lpstr>
      <vt:lpstr>IoT – Node-RED</vt:lpstr>
      <vt:lpstr>IoT – Node-RED</vt:lpstr>
      <vt:lpstr>IoT – Node-RED</vt:lpstr>
      <vt:lpstr>IoT – Node-RED</vt:lpstr>
      <vt:lpstr>PowerPoint Presentation</vt:lpstr>
      <vt:lpstr>PowerPoint Presentation</vt:lpstr>
      <vt:lpstr>IoT – Node-RED</vt:lpstr>
      <vt:lpstr>IoT – Node-RED</vt:lpstr>
      <vt:lpstr>PowerPoint Presentation</vt:lpstr>
      <vt:lpstr>MQTT</vt:lpstr>
      <vt:lpstr>Send Data through MQTT</vt:lpstr>
      <vt:lpstr>Exercise</vt:lpstr>
      <vt:lpstr>Send &amp; Receive Data using MQTT</vt:lpstr>
      <vt:lpstr>PowerPoint Presentation</vt:lpstr>
      <vt:lpstr>Configure MQTT Broker</vt:lpstr>
      <vt:lpstr>PowerPoint Presentation</vt:lpstr>
      <vt:lpstr>PowerPoint Presentation</vt:lpstr>
      <vt:lpstr>PowerPoint Presentation</vt:lpstr>
      <vt:lpstr>GitHub</vt:lpstr>
      <vt:lpstr>GitHub</vt:lpstr>
      <vt:lpstr>GitHub</vt:lpstr>
      <vt:lpstr>Arduino IDE</vt:lpstr>
      <vt:lpstr>Arduino IDE</vt:lpstr>
      <vt:lpstr>PowerPoint Presentation</vt:lpstr>
      <vt:lpstr>IoT – Node-RED</vt:lpstr>
      <vt:lpstr>Node-RED</vt:lpstr>
      <vt:lpstr>Node-RED</vt:lpstr>
      <vt:lpstr>Node-RED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the International Space Station (ISS)?</vt:lpstr>
      <vt:lpstr>PowerPoint Presentation</vt:lpstr>
      <vt:lpstr>Display on Map?</vt:lpstr>
      <vt:lpstr>IoT – Node-RED</vt:lpstr>
      <vt:lpstr>IoT – Node-RED</vt:lpstr>
      <vt:lpstr>IoT – Node-RED</vt:lpstr>
      <vt:lpstr>IoT – Node-RED</vt:lpstr>
      <vt:lpstr>IoT – Node-RED</vt:lpstr>
      <vt:lpstr>IoT – Node-RED</vt:lpstr>
      <vt:lpstr>IoT – Node-RED</vt:lpstr>
      <vt:lpstr>IoT – Node-RED</vt:lpstr>
      <vt:lpstr>IoT – Node-RED</vt:lpstr>
      <vt:lpstr>IoT – Node-RED</vt:lpstr>
      <vt:lpstr>INTRODUCTION TO EMBEDDED SYSTEM</vt:lpstr>
      <vt:lpstr>Similarity?</vt:lpstr>
      <vt:lpstr>Embedded System vs. General Purpose</vt:lpstr>
      <vt:lpstr>PowerPoint Presentation</vt:lpstr>
      <vt:lpstr>MICROCONTROLLER, SENSOR &amp; ACTUATOR</vt:lpstr>
      <vt:lpstr>PowerPoint Presentation</vt:lpstr>
      <vt:lpstr>PowerPoint Presentation</vt:lpstr>
      <vt:lpstr>Microprocessor vs. Microcontroller</vt:lpstr>
      <vt:lpstr>PowerPoint Presentation</vt:lpstr>
      <vt:lpstr>PowerPoint Presentation</vt:lpstr>
      <vt:lpstr>PowerPoint Presentation</vt:lpstr>
      <vt:lpstr>PowerPoint Presentation</vt:lpstr>
      <vt:lpstr>PowerPoint Presentation</vt:lpstr>
      <vt:lpstr>Check the components given..</vt:lpstr>
      <vt:lpstr>INTRODUCTION TO ARDUINO</vt:lpstr>
      <vt:lpstr>PowerPoint Presentation</vt:lpstr>
      <vt:lpstr>PowerPoint Presentation</vt:lpstr>
      <vt:lpstr>Introduction to Arduino: Hardware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KHAIRUL NABILAH ZAINUL ARIFFIN</dc:creator>
  <cp:lastModifiedBy>AINUL HAKIM BIN FIZAL SABILLAH 3221292</cp:lastModifiedBy>
  <cp:revision>58</cp:revision>
  <dcterms:created xsi:type="dcterms:W3CDTF">2021-04-06T08:37:20Z</dcterms:created>
  <dcterms:modified xsi:type="dcterms:W3CDTF">2024-08-01T04:45:11Z</dcterms:modified>
</cp:coreProperties>
</file>